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71" r:id="rId9"/>
    <p:sldId id="263" r:id="rId10"/>
    <p:sldId id="264" r:id="rId11"/>
    <p:sldId id="265" r:id="rId12"/>
    <p:sldId id="266" r:id="rId13"/>
    <p:sldId id="267" r:id="rId14"/>
    <p:sldId id="268" r:id="rId15"/>
    <p:sldId id="269" r:id="rId16"/>
    <p:sldId id="270" r:id="rId17"/>
  </p:sldIdLst>
  <p:sldSz cx="9144000" cy="6858000" type="screen4x3"/>
  <p:notesSz cx="6858000" cy="9144000"/>
  <p:embeddedFontLst>
    <p:embeddedFont>
      <p:font typeface="Calibri" pitchFamily="34" charset="0"/>
      <p:regular r:id="rId19"/>
      <p:bold r:id="rId20"/>
      <p:italic r:id="rId21"/>
      <p:boldItalic r:id="rId22"/>
    </p:embeddedFont>
    <p:embeddedFont>
      <p:font typeface="Trebuchet MS" pitchFamily="34" charset="0"/>
      <p:regular r:id="rId23"/>
      <p:bold r:id="rId24"/>
      <p:italic r:id="rId25"/>
      <p:boldItalic r:id="rId26"/>
    </p:embeddedFont>
    <p:embeddedFont>
      <p:font typeface="Roboto"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6CWGBQPPE6eH7KUKd8Dov35Xr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214" y="3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092736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931edcef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g7931edcefe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282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18"/>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1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 name="Google Shape;32;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3" name="Google Shape;33;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9" name="Google Shape;39;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0" name="Google Shape;4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5" name="Google Shape;55;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6" name="Google Shape;56;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7" name="Google Shape;57;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4" name="Google Shape;64;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1.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png"/><Relationship Id="rId7"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3.jpg"/><Relationship Id="rId4" Type="http://schemas.openxmlformats.org/officeDocument/2006/relationships/image" Target="../media/image1.png"/><Relationship Id="rId9"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2555875" y="1497012"/>
            <a:ext cx="4032250" cy="2859087"/>
          </a:xfrm>
          <a:prstGeom prst="rect">
            <a:avLst/>
          </a:prstGeom>
          <a:noFill/>
          <a:ln>
            <a:noFill/>
          </a:ln>
        </p:spPr>
      </p:pic>
      <p:pic>
        <p:nvPicPr>
          <p:cNvPr id="85" name="Google Shape;85;p1"/>
          <p:cNvPicPr preferRelativeResize="0"/>
          <p:nvPr/>
        </p:nvPicPr>
        <p:blipFill rotWithShape="1">
          <a:blip r:embed="rId4">
            <a:alphaModFix/>
          </a:blip>
          <a:srcRect/>
          <a:stretch/>
        </p:blipFill>
        <p:spPr>
          <a:xfrm>
            <a:off x="-152400" y="4356100"/>
            <a:ext cx="9448800" cy="4025900"/>
          </a:xfrm>
          <a:prstGeom prst="rect">
            <a:avLst/>
          </a:prstGeom>
          <a:noFill/>
          <a:ln>
            <a:noFill/>
          </a:ln>
        </p:spPr>
      </p:pic>
      <p:pic>
        <p:nvPicPr>
          <p:cNvPr id="86" name="Google Shape;86;p1"/>
          <p:cNvPicPr preferRelativeResize="0"/>
          <p:nvPr/>
        </p:nvPicPr>
        <p:blipFill rotWithShape="1">
          <a:blip r:embed="rId5">
            <a:alphaModFix/>
          </a:blip>
          <a:srcRect/>
          <a:stretch/>
        </p:blipFill>
        <p:spPr>
          <a:xfrm>
            <a:off x="1373225" y="419800"/>
            <a:ext cx="6623047" cy="558800"/>
          </a:xfrm>
          <a:prstGeom prst="rect">
            <a:avLst/>
          </a:prstGeom>
          <a:noFill/>
          <a:ln>
            <a:noFill/>
          </a:ln>
        </p:spPr>
      </p:pic>
      <p:sp>
        <p:nvSpPr>
          <p:cNvPr id="87" name="Google Shape;87;p1"/>
          <p:cNvSpPr txBox="1"/>
          <p:nvPr/>
        </p:nvSpPr>
        <p:spPr>
          <a:xfrm>
            <a:off x="0" y="499262"/>
            <a:ext cx="9144000" cy="399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000"/>
              <a:buFont typeface="Roboto"/>
              <a:buNone/>
            </a:pPr>
            <a:r>
              <a:rPr lang="en-US" sz="2000" b="1" i="0" u="none" strike="noStrike" cap="none">
                <a:solidFill>
                  <a:schemeClr val="lt1"/>
                </a:solidFill>
                <a:latin typeface="Roboto"/>
                <a:ea typeface="Roboto"/>
                <a:cs typeface="Roboto"/>
                <a:sym typeface="Roboto"/>
              </a:rPr>
              <a:t>Accounting Outsourcing Services</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g7931edcefe_0_1"/>
          <p:cNvPicPr preferRelativeResize="0"/>
          <p:nvPr/>
        </p:nvPicPr>
        <p:blipFill rotWithShape="1">
          <a:blip r:embed="rId3">
            <a:alphaModFix/>
          </a:blip>
          <a:srcRect/>
          <a:stretch/>
        </p:blipFill>
        <p:spPr>
          <a:xfrm rot="4500000">
            <a:off x="-1926430" y="-2485231"/>
            <a:ext cx="4498974" cy="6443661"/>
          </a:xfrm>
          <a:prstGeom prst="rect">
            <a:avLst/>
          </a:prstGeom>
          <a:noFill/>
          <a:ln>
            <a:noFill/>
          </a:ln>
        </p:spPr>
      </p:pic>
      <p:pic>
        <p:nvPicPr>
          <p:cNvPr id="180" name="Google Shape;180;g7931edcefe_0_1"/>
          <p:cNvPicPr preferRelativeResize="0"/>
          <p:nvPr/>
        </p:nvPicPr>
        <p:blipFill rotWithShape="1">
          <a:blip r:embed="rId3">
            <a:alphaModFix/>
          </a:blip>
          <a:srcRect/>
          <a:stretch/>
        </p:blipFill>
        <p:spPr>
          <a:xfrm rot="-6900001">
            <a:off x="6259513" y="2587625"/>
            <a:ext cx="4498975" cy="6445251"/>
          </a:xfrm>
          <a:prstGeom prst="rect">
            <a:avLst/>
          </a:prstGeom>
          <a:noFill/>
          <a:ln>
            <a:noFill/>
          </a:ln>
        </p:spPr>
      </p:pic>
      <p:pic>
        <p:nvPicPr>
          <p:cNvPr id="181" name="Google Shape;181;g7931edcefe_0_1"/>
          <p:cNvPicPr preferRelativeResize="0"/>
          <p:nvPr/>
        </p:nvPicPr>
        <p:blipFill rotWithShape="1">
          <a:blip r:embed="rId4">
            <a:alphaModFix/>
          </a:blip>
          <a:srcRect/>
          <a:stretch/>
        </p:blipFill>
        <p:spPr>
          <a:xfrm>
            <a:off x="8050212" y="6107112"/>
            <a:ext cx="917575" cy="650874"/>
          </a:xfrm>
          <a:prstGeom prst="rect">
            <a:avLst/>
          </a:prstGeom>
          <a:noFill/>
          <a:ln>
            <a:noFill/>
          </a:ln>
        </p:spPr>
      </p:pic>
      <p:sp>
        <p:nvSpPr>
          <p:cNvPr id="182" name="Google Shape;182;g7931edcefe_0_1"/>
          <p:cNvSpPr txBox="1"/>
          <p:nvPr/>
        </p:nvSpPr>
        <p:spPr>
          <a:xfrm>
            <a:off x="69850" y="6229350"/>
            <a:ext cx="3352800" cy="528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www.mindspaceoutsourcing.com</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 Copyright </a:t>
            </a:r>
            <a:r>
              <a:rPr lang="en-US" sz="1000" b="0" i="0" u="none" strike="noStrike" cap="none" dirty="0" smtClean="0">
                <a:solidFill>
                  <a:srgbClr val="7F7F7F"/>
                </a:solidFill>
                <a:latin typeface="Roboto"/>
                <a:ea typeface="Roboto"/>
                <a:cs typeface="Roboto"/>
                <a:sym typeface="Roboto"/>
              </a:rPr>
              <a:t>2021 </a:t>
            </a:r>
            <a:r>
              <a:rPr lang="en-US" sz="1000" b="0" i="0" u="none" strike="noStrike" cap="none" dirty="0" err="1">
                <a:solidFill>
                  <a:srgbClr val="7F7F7F"/>
                </a:solidFill>
                <a:latin typeface="Roboto"/>
                <a:ea typeface="Roboto"/>
                <a:cs typeface="Roboto"/>
                <a:sym typeface="Roboto"/>
              </a:rPr>
              <a:t>Mindspace</a:t>
            </a:r>
            <a:r>
              <a:rPr lang="en-US" sz="1000" b="0" i="0" u="none" strike="noStrike" cap="none" dirty="0">
                <a:solidFill>
                  <a:srgbClr val="7F7F7F"/>
                </a:solidFill>
                <a:latin typeface="Roboto"/>
                <a:ea typeface="Roboto"/>
                <a:cs typeface="Roboto"/>
                <a:sym typeface="Roboto"/>
              </a:rPr>
              <a:t> All rights reserved</a:t>
            </a:r>
            <a:endParaRPr sz="1400" b="0" i="0" u="none" strike="noStrike" cap="none" dirty="0">
              <a:solidFill>
                <a:srgbClr val="000000"/>
              </a:solidFill>
              <a:latin typeface="Arial"/>
              <a:ea typeface="Arial"/>
              <a:cs typeface="Arial"/>
              <a:sym typeface="Arial"/>
            </a:endParaRPr>
          </a:p>
        </p:txBody>
      </p:sp>
      <p:pic>
        <p:nvPicPr>
          <p:cNvPr id="183" name="Google Shape;183;g7931edcefe_0_1"/>
          <p:cNvPicPr preferRelativeResize="0"/>
          <p:nvPr/>
        </p:nvPicPr>
        <p:blipFill rotWithShape="1">
          <a:blip r:embed="rId5">
            <a:alphaModFix/>
          </a:blip>
          <a:srcRect/>
          <a:stretch/>
        </p:blipFill>
        <p:spPr>
          <a:xfrm rot="10800000">
            <a:off x="-20651" y="304800"/>
            <a:ext cx="3316951" cy="803275"/>
          </a:xfrm>
          <a:prstGeom prst="rect">
            <a:avLst/>
          </a:prstGeom>
          <a:noFill/>
          <a:ln>
            <a:noFill/>
          </a:ln>
        </p:spPr>
      </p:pic>
      <p:sp>
        <p:nvSpPr>
          <p:cNvPr id="184" name="Google Shape;184;g7931edcefe_0_1"/>
          <p:cNvSpPr txBox="1"/>
          <p:nvPr/>
        </p:nvSpPr>
        <p:spPr>
          <a:xfrm>
            <a:off x="266150" y="514350"/>
            <a:ext cx="2573700" cy="462000"/>
          </a:xfrm>
          <a:prstGeom prst="rect">
            <a:avLst/>
          </a:prstGeom>
          <a:noFill/>
          <a:ln>
            <a:noFill/>
          </a:ln>
        </p:spPr>
        <p:txBody>
          <a:bodyPr spcFirstLastPara="1" wrap="square" lIns="91425" tIns="45700" rIns="91425" bIns="45700" anchor="t" anchorCtr="0">
            <a:noAutofit/>
          </a:bodyPr>
          <a:lstStyle/>
          <a:p>
            <a:pPr marL="0" marR="0" lvl="0" indent="0" algn="ctr" rtl="0">
              <a:lnSpc>
                <a:spcPct val="75000"/>
              </a:lnSpc>
              <a:spcBef>
                <a:spcPts val="0"/>
              </a:spcBef>
              <a:spcAft>
                <a:spcPts val="0"/>
              </a:spcAft>
              <a:buClr>
                <a:schemeClr val="dk1"/>
              </a:buClr>
              <a:buSzPts val="1100"/>
              <a:buFont typeface="Arial"/>
              <a:buNone/>
            </a:pPr>
            <a:r>
              <a:rPr lang="en-US" sz="2700" b="1">
                <a:solidFill>
                  <a:schemeClr val="lt1"/>
                </a:solidFill>
                <a:latin typeface="Calibri"/>
                <a:ea typeface="Calibri"/>
                <a:cs typeface="Calibri"/>
                <a:sym typeface="Calibri"/>
              </a:rPr>
              <a:t>INDIA </a:t>
            </a:r>
            <a:r>
              <a:rPr lang="en-US" sz="2700" b="1" i="0" u="none" strike="noStrike" cap="none">
                <a:solidFill>
                  <a:schemeClr val="lt1"/>
                </a:solidFill>
                <a:latin typeface="Calibri"/>
                <a:ea typeface="Calibri"/>
                <a:cs typeface="Calibri"/>
                <a:sym typeface="Calibri"/>
              </a:rPr>
              <a:t>CLIENTS</a:t>
            </a:r>
            <a:endParaRPr sz="2700" b="1" i="0" u="none" strike="noStrike" cap="none">
              <a:solidFill>
                <a:schemeClr val="lt1"/>
              </a:solidFill>
              <a:latin typeface="Calibri"/>
              <a:ea typeface="Calibri"/>
              <a:cs typeface="Calibri"/>
              <a:sym typeface="Calibri"/>
            </a:endParaRPr>
          </a:p>
        </p:txBody>
      </p:sp>
      <p:pic>
        <p:nvPicPr>
          <p:cNvPr id="185" name="Google Shape;185;g7931edcefe_0_1"/>
          <p:cNvPicPr preferRelativeResize="0"/>
          <p:nvPr/>
        </p:nvPicPr>
        <p:blipFill>
          <a:blip r:embed="rId6">
            <a:alphaModFix/>
          </a:blip>
          <a:stretch>
            <a:fillRect/>
          </a:stretch>
        </p:blipFill>
        <p:spPr>
          <a:xfrm>
            <a:off x="517500" y="1400275"/>
            <a:ext cx="2456383" cy="2070225"/>
          </a:xfrm>
          <a:prstGeom prst="rect">
            <a:avLst/>
          </a:prstGeom>
          <a:noFill/>
          <a:ln>
            <a:noFill/>
          </a:ln>
        </p:spPr>
      </p:pic>
      <p:pic>
        <p:nvPicPr>
          <p:cNvPr id="186" name="Google Shape;186;g7931edcefe_0_1"/>
          <p:cNvPicPr preferRelativeResize="0"/>
          <p:nvPr/>
        </p:nvPicPr>
        <p:blipFill>
          <a:blip r:embed="rId7">
            <a:alphaModFix/>
          </a:blip>
          <a:stretch>
            <a:fillRect/>
          </a:stretch>
        </p:blipFill>
        <p:spPr>
          <a:xfrm>
            <a:off x="517500" y="3545474"/>
            <a:ext cx="2313999" cy="2281949"/>
          </a:xfrm>
          <a:prstGeom prst="rect">
            <a:avLst/>
          </a:prstGeom>
          <a:noFill/>
          <a:ln>
            <a:noFill/>
          </a:ln>
        </p:spPr>
      </p:pic>
      <p:pic>
        <p:nvPicPr>
          <p:cNvPr id="187" name="Google Shape;187;g7931edcefe_0_1"/>
          <p:cNvPicPr preferRelativeResize="0"/>
          <p:nvPr/>
        </p:nvPicPr>
        <p:blipFill>
          <a:blip r:embed="rId8">
            <a:alphaModFix/>
          </a:blip>
          <a:stretch>
            <a:fillRect/>
          </a:stretch>
        </p:blipFill>
        <p:spPr>
          <a:xfrm>
            <a:off x="6440923" y="1398125"/>
            <a:ext cx="2081043" cy="2104781"/>
          </a:xfrm>
          <a:prstGeom prst="rect">
            <a:avLst/>
          </a:prstGeom>
          <a:noFill/>
          <a:ln>
            <a:noFill/>
          </a:ln>
        </p:spPr>
      </p:pic>
      <p:pic>
        <p:nvPicPr>
          <p:cNvPr id="188" name="Google Shape;188;g7931edcefe_0_1"/>
          <p:cNvPicPr preferRelativeResize="0"/>
          <p:nvPr/>
        </p:nvPicPr>
        <p:blipFill>
          <a:blip r:embed="rId9">
            <a:alphaModFix/>
          </a:blip>
          <a:stretch>
            <a:fillRect/>
          </a:stretch>
        </p:blipFill>
        <p:spPr>
          <a:xfrm>
            <a:off x="3256575" y="1400275"/>
            <a:ext cx="2929550" cy="2070225"/>
          </a:xfrm>
          <a:prstGeom prst="rect">
            <a:avLst/>
          </a:prstGeom>
          <a:noFill/>
          <a:ln>
            <a:noFill/>
          </a:ln>
        </p:spPr>
      </p:pic>
      <p:pic>
        <p:nvPicPr>
          <p:cNvPr id="189" name="Google Shape;189;g7931edcefe_0_1"/>
          <p:cNvPicPr preferRelativeResize="0"/>
          <p:nvPr/>
        </p:nvPicPr>
        <p:blipFill>
          <a:blip r:embed="rId10">
            <a:alphaModFix/>
          </a:blip>
          <a:stretch>
            <a:fillRect/>
          </a:stretch>
        </p:blipFill>
        <p:spPr>
          <a:xfrm>
            <a:off x="6340725" y="3470500"/>
            <a:ext cx="2181250" cy="2387025"/>
          </a:xfrm>
          <a:prstGeom prst="rect">
            <a:avLst/>
          </a:prstGeom>
          <a:noFill/>
          <a:ln>
            <a:noFill/>
          </a:ln>
        </p:spPr>
      </p:pic>
      <p:pic>
        <p:nvPicPr>
          <p:cNvPr id="190" name="Google Shape;190;g7931edcefe_0_1"/>
          <p:cNvPicPr preferRelativeResize="0"/>
          <p:nvPr/>
        </p:nvPicPr>
        <p:blipFill>
          <a:blip r:embed="rId11">
            <a:alphaModFix/>
          </a:blip>
          <a:stretch>
            <a:fillRect/>
          </a:stretch>
        </p:blipFill>
        <p:spPr>
          <a:xfrm>
            <a:off x="3046425" y="3545475"/>
            <a:ext cx="2927000" cy="22819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9"/>
          <p:cNvPicPr preferRelativeResize="0"/>
          <p:nvPr/>
        </p:nvPicPr>
        <p:blipFill rotWithShape="1">
          <a:blip r:embed="rId3">
            <a:alphaModFix/>
          </a:blip>
          <a:srcRect/>
          <a:stretch/>
        </p:blipFill>
        <p:spPr>
          <a:xfrm rot="4500000">
            <a:off x="-1926431" y="-2485231"/>
            <a:ext cx="4498975" cy="6443662"/>
          </a:xfrm>
          <a:prstGeom prst="rect">
            <a:avLst/>
          </a:prstGeom>
          <a:noFill/>
          <a:ln>
            <a:noFill/>
          </a:ln>
        </p:spPr>
      </p:pic>
      <p:pic>
        <p:nvPicPr>
          <p:cNvPr id="196" name="Google Shape;196;p9"/>
          <p:cNvPicPr preferRelativeResize="0"/>
          <p:nvPr/>
        </p:nvPicPr>
        <p:blipFill rotWithShape="1">
          <a:blip r:embed="rId3">
            <a:alphaModFix/>
          </a:blip>
          <a:srcRect/>
          <a:stretch/>
        </p:blipFill>
        <p:spPr>
          <a:xfrm rot="-6900000">
            <a:off x="6259512" y="2587625"/>
            <a:ext cx="4498975" cy="6445250"/>
          </a:xfrm>
          <a:prstGeom prst="rect">
            <a:avLst/>
          </a:prstGeom>
          <a:noFill/>
          <a:ln>
            <a:noFill/>
          </a:ln>
        </p:spPr>
      </p:pic>
      <p:pic>
        <p:nvPicPr>
          <p:cNvPr id="197" name="Google Shape;197;p9"/>
          <p:cNvPicPr preferRelativeResize="0"/>
          <p:nvPr/>
        </p:nvPicPr>
        <p:blipFill rotWithShape="1">
          <a:blip r:embed="rId4">
            <a:alphaModFix/>
          </a:blip>
          <a:srcRect/>
          <a:stretch/>
        </p:blipFill>
        <p:spPr>
          <a:xfrm>
            <a:off x="8050212" y="6107112"/>
            <a:ext cx="917575" cy="650875"/>
          </a:xfrm>
          <a:prstGeom prst="rect">
            <a:avLst/>
          </a:prstGeom>
          <a:noFill/>
          <a:ln>
            <a:noFill/>
          </a:ln>
        </p:spPr>
      </p:pic>
      <p:sp>
        <p:nvSpPr>
          <p:cNvPr id="198" name="Google Shape;198;p9"/>
          <p:cNvSpPr txBox="1"/>
          <p:nvPr/>
        </p:nvSpPr>
        <p:spPr>
          <a:xfrm>
            <a:off x="69850" y="6229350"/>
            <a:ext cx="3352800" cy="52863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www.mindspaceoutsourcing.com</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 Copyright </a:t>
            </a:r>
            <a:r>
              <a:rPr lang="en-US" sz="1000" b="0" i="0" u="none" strike="noStrike" cap="none" dirty="0" smtClean="0">
                <a:solidFill>
                  <a:srgbClr val="7F7F7F"/>
                </a:solidFill>
                <a:latin typeface="Roboto"/>
                <a:ea typeface="Roboto"/>
                <a:cs typeface="Roboto"/>
                <a:sym typeface="Roboto"/>
              </a:rPr>
              <a:t>2021 </a:t>
            </a:r>
            <a:r>
              <a:rPr lang="en-US" sz="1000" b="0" i="0" u="none" strike="noStrike" cap="none" dirty="0" err="1">
                <a:solidFill>
                  <a:srgbClr val="7F7F7F"/>
                </a:solidFill>
                <a:latin typeface="Roboto"/>
                <a:ea typeface="Roboto"/>
                <a:cs typeface="Roboto"/>
                <a:sym typeface="Roboto"/>
              </a:rPr>
              <a:t>Mindspace</a:t>
            </a:r>
            <a:r>
              <a:rPr lang="en-US" sz="1000" b="0" i="0" u="none" strike="noStrike" cap="none" dirty="0">
                <a:solidFill>
                  <a:srgbClr val="7F7F7F"/>
                </a:solidFill>
                <a:latin typeface="Roboto"/>
                <a:ea typeface="Roboto"/>
                <a:cs typeface="Roboto"/>
                <a:sym typeface="Roboto"/>
              </a:rPr>
              <a:t> All rights reserved</a:t>
            </a:r>
            <a:endParaRPr sz="1400" b="0" i="0" u="none" strike="noStrike" cap="none" dirty="0">
              <a:solidFill>
                <a:srgbClr val="000000"/>
              </a:solidFill>
              <a:latin typeface="Arial"/>
              <a:ea typeface="Arial"/>
              <a:cs typeface="Arial"/>
              <a:sym typeface="Arial"/>
            </a:endParaRPr>
          </a:p>
        </p:txBody>
      </p:sp>
      <p:pic>
        <p:nvPicPr>
          <p:cNvPr id="199" name="Google Shape;199;p9"/>
          <p:cNvPicPr preferRelativeResize="0"/>
          <p:nvPr/>
        </p:nvPicPr>
        <p:blipFill rotWithShape="1">
          <a:blip r:embed="rId5">
            <a:alphaModFix/>
          </a:blip>
          <a:srcRect/>
          <a:stretch/>
        </p:blipFill>
        <p:spPr>
          <a:xfrm rot="10800000">
            <a:off x="-20637" y="381000"/>
            <a:ext cx="4194175" cy="803275"/>
          </a:xfrm>
          <a:prstGeom prst="rect">
            <a:avLst/>
          </a:prstGeom>
          <a:noFill/>
          <a:ln>
            <a:noFill/>
          </a:ln>
        </p:spPr>
      </p:pic>
      <p:sp>
        <p:nvSpPr>
          <p:cNvPr id="200" name="Google Shape;200;p9"/>
          <p:cNvSpPr txBox="1"/>
          <p:nvPr/>
        </p:nvSpPr>
        <p:spPr>
          <a:xfrm>
            <a:off x="0" y="552450"/>
            <a:ext cx="4173537" cy="492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Calibri"/>
              <a:buNone/>
            </a:pPr>
            <a:r>
              <a:rPr lang="en-US" sz="2600" b="1" i="0" u="none" strike="noStrike" cap="none" dirty="0">
                <a:solidFill>
                  <a:schemeClr val="lt1"/>
                </a:solidFill>
                <a:latin typeface="Calibri"/>
                <a:ea typeface="Calibri"/>
                <a:cs typeface="Calibri"/>
                <a:sym typeface="Calibri"/>
              </a:rPr>
              <a:t>MANAGEMENT LEVELS</a:t>
            </a:r>
            <a:endParaRPr sz="2600" b="0" i="0" u="none" strike="noStrike" cap="none" dirty="0">
              <a:solidFill>
                <a:srgbClr val="000000"/>
              </a:solidFill>
              <a:latin typeface="Calibri"/>
              <a:ea typeface="Calibri"/>
              <a:cs typeface="Calibri"/>
              <a:sym typeface="Calibri"/>
            </a:endParaRPr>
          </a:p>
        </p:txBody>
      </p:sp>
      <p:sp>
        <p:nvSpPr>
          <p:cNvPr id="201" name="Google Shape;201;p9"/>
          <p:cNvSpPr txBox="1"/>
          <p:nvPr/>
        </p:nvSpPr>
        <p:spPr>
          <a:xfrm>
            <a:off x="457200" y="1600200"/>
            <a:ext cx="8382000" cy="290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Char char="•"/>
            </a:pPr>
            <a:r>
              <a:rPr lang="en-US" sz="2000" b="1" i="0" u="none" strike="noStrike" cap="none">
                <a:solidFill>
                  <a:schemeClr val="dk1"/>
                </a:solidFill>
                <a:latin typeface="Calibri"/>
                <a:ea typeface="Calibri"/>
                <a:cs typeface="Calibri"/>
                <a:sym typeface="Calibri"/>
              </a:rPr>
              <a:t> Director Operations  </a:t>
            </a: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2000"/>
              <a:buFont typeface="Calibri"/>
              <a:buChar char="•"/>
            </a:pPr>
            <a:r>
              <a:rPr lang="en-US" sz="2000" b="1" i="0" u="none" strike="noStrike" cap="none">
                <a:solidFill>
                  <a:schemeClr val="dk1"/>
                </a:solidFill>
                <a:latin typeface="Calibri"/>
                <a:ea typeface="Calibri"/>
                <a:cs typeface="Calibri"/>
                <a:sym typeface="Calibri"/>
              </a:rPr>
              <a:t> Team  Leader</a:t>
            </a:r>
            <a:r>
              <a:rPr lang="en-US" sz="2000" b="0" i="0" u="none" strike="noStrike" cap="none">
                <a:solidFill>
                  <a:schemeClr val="dk1"/>
                </a:solidFill>
                <a:latin typeface="Calibri"/>
                <a:ea typeface="Calibri"/>
                <a:cs typeface="Calibri"/>
                <a:sym typeface="Calibri"/>
              </a:rPr>
              <a:t>: Taking Care of Client on boarding and communication, tam management and team handling</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2000"/>
              <a:buFont typeface="Calibri"/>
              <a:buChar char="•"/>
            </a:pPr>
            <a:r>
              <a:rPr lang="en-US" sz="2000" b="1" i="0" u="none" strike="noStrike" cap="none">
                <a:solidFill>
                  <a:schemeClr val="dk1"/>
                </a:solidFill>
                <a:latin typeface="Calibri"/>
                <a:ea typeface="Calibri"/>
                <a:cs typeface="Calibri"/>
                <a:sym typeface="Calibri"/>
              </a:rPr>
              <a:t> Senior Process Associates</a:t>
            </a:r>
            <a:r>
              <a:rPr lang="en-US" sz="2000" b="0" i="0" u="none" strike="noStrike" cap="none">
                <a:solidFill>
                  <a:schemeClr val="dk1"/>
                </a:solidFill>
                <a:latin typeface="Calibri"/>
                <a:ea typeface="Calibri"/>
                <a:cs typeface="Calibri"/>
                <a:sym typeface="Calibri"/>
              </a:rPr>
              <a:t>: Review and Quality Checks.</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2000"/>
              <a:buFont typeface="Calibri"/>
              <a:buChar char="•"/>
            </a:pPr>
            <a:r>
              <a:rPr lang="en-US" sz="2000" b="1" i="0" u="none" strike="noStrike" cap="none">
                <a:solidFill>
                  <a:schemeClr val="dk1"/>
                </a:solidFill>
                <a:latin typeface="Calibri"/>
                <a:ea typeface="Calibri"/>
                <a:cs typeface="Calibri"/>
                <a:sym typeface="Calibri"/>
              </a:rPr>
              <a:t> Process Associates</a:t>
            </a:r>
            <a:r>
              <a:rPr lang="en-US" sz="2000" b="0" i="0" u="none" strike="noStrike" cap="none">
                <a:solidFill>
                  <a:schemeClr val="dk1"/>
                </a:solidFill>
                <a:latin typeface="Calibri"/>
                <a:ea typeface="Calibri"/>
                <a:cs typeface="Calibri"/>
                <a:sym typeface="Calibri"/>
              </a:rPr>
              <a:t>: Responsible for Data Inputting &amp; Query Preparation.</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0"/>
          <p:cNvPicPr preferRelativeResize="0"/>
          <p:nvPr/>
        </p:nvPicPr>
        <p:blipFill rotWithShape="1">
          <a:blip r:embed="rId3">
            <a:alphaModFix/>
          </a:blip>
          <a:srcRect/>
          <a:stretch/>
        </p:blipFill>
        <p:spPr>
          <a:xfrm rot="4500000">
            <a:off x="-1926431" y="-2485231"/>
            <a:ext cx="4498975" cy="6443662"/>
          </a:xfrm>
          <a:prstGeom prst="rect">
            <a:avLst/>
          </a:prstGeom>
          <a:noFill/>
          <a:ln>
            <a:noFill/>
          </a:ln>
        </p:spPr>
      </p:pic>
      <p:pic>
        <p:nvPicPr>
          <p:cNvPr id="207" name="Google Shape;207;p10"/>
          <p:cNvPicPr preferRelativeResize="0"/>
          <p:nvPr/>
        </p:nvPicPr>
        <p:blipFill rotWithShape="1">
          <a:blip r:embed="rId3">
            <a:alphaModFix/>
          </a:blip>
          <a:srcRect/>
          <a:stretch/>
        </p:blipFill>
        <p:spPr>
          <a:xfrm rot="-6900000">
            <a:off x="6259512" y="2587625"/>
            <a:ext cx="4498975" cy="6445250"/>
          </a:xfrm>
          <a:prstGeom prst="rect">
            <a:avLst/>
          </a:prstGeom>
          <a:noFill/>
          <a:ln>
            <a:noFill/>
          </a:ln>
        </p:spPr>
      </p:pic>
      <p:pic>
        <p:nvPicPr>
          <p:cNvPr id="208" name="Google Shape;208;p10"/>
          <p:cNvPicPr preferRelativeResize="0"/>
          <p:nvPr/>
        </p:nvPicPr>
        <p:blipFill rotWithShape="1">
          <a:blip r:embed="rId4">
            <a:alphaModFix/>
          </a:blip>
          <a:srcRect/>
          <a:stretch/>
        </p:blipFill>
        <p:spPr>
          <a:xfrm>
            <a:off x="8050212" y="6107112"/>
            <a:ext cx="917575" cy="650875"/>
          </a:xfrm>
          <a:prstGeom prst="rect">
            <a:avLst/>
          </a:prstGeom>
          <a:noFill/>
          <a:ln>
            <a:noFill/>
          </a:ln>
        </p:spPr>
      </p:pic>
      <p:sp>
        <p:nvSpPr>
          <p:cNvPr id="209" name="Google Shape;209;p10"/>
          <p:cNvSpPr txBox="1"/>
          <p:nvPr/>
        </p:nvSpPr>
        <p:spPr>
          <a:xfrm>
            <a:off x="69850" y="6229350"/>
            <a:ext cx="3352800" cy="52863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www.mindspaceoutsourcing.com</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 Copyright </a:t>
            </a:r>
            <a:r>
              <a:rPr lang="en-US" sz="1000" b="0" i="0" u="none" strike="noStrike" cap="none" dirty="0" smtClean="0">
                <a:solidFill>
                  <a:srgbClr val="7F7F7F"/>
                </a:solidFill>
                <a:latin typeface="Roboto"/>
                <a:ea typeface="Roboto"/>
                <a:cs typeface="Roboto"/>
                <a:sym typeface="Roboto"/>
              </a:rPr>
              <a:t>2021 </a:t>
            </a:r>
            <a:r>
              <a:rPr lang="en-US" sz="1000" b="0" i="0" u="none" strike="noStrike" cap="none" dirty="0" err="1">
                <a:solidFill>
                  <a:srgbClr val="7F7F7F"/>
                </a:solidFill>
                <a:latin typeface="Roboto"/>
                <a:ea typeface="Roboto"/>
                <a:cs typeface="Roboto"/>
                <a:sym typeface="Roboto"/>
              </a:rPr>
              <a:t>Mindspace</a:t>
            </a:r>
            <a:r>
              <a:rPr lang="en-US" sz="1000" b="0" i="0" u="none" strike="noStrike" cap="none" dirty="0">
                <a:solidFill>
                  <a:srgbClr val="7F7F7F"/>
                </a:solidFill>
                <a:latin typeface="Roboto"/>
                <a:ea typeface="Roboto"/>
                <a:cs typeface="Roboto"/>
                <a:sym typeface="Roboto"/>
              </a:rPr>
              <a:t> All rights reserved</a:t>
            </a:r>
            <a:endParaRPr sz="1400" b="0" i="0" u="none" strike="noStrike" cap="none" dirty="0">
              <a:solidFill>
                <a:srgbClr val="000000"/>
              </a:solidFill>
              <a:latin typeface="Arial"/>
              <a:ea typeface="Arial"/>
              <a:cs typeface="Arial"/>
              <a:sym typeface="Arial"/>
            </a:endParaRPr>
          </a:p>
        </p:txBody>
      </p:sp>
      <p:pic>
        <p:nvPicPr>
          <p:cNvPr id="210" name="Google Shape;210;p10"/>
          <p:cNvPicPr preferRelativeResize="0"/>
          <p:nvPr/>
        </p:nvPicPr>
        <p:blipFill rotWithShape="1">
          <a:blip r:embed="rId5">
            <a:alphaModFix/>
          </a:blip>
          <a:srcRect/>
          <a:stretch/>
        </p:blipFill>
        <p:spPr>
          <a:xfrm rot="10800000">
            <a:off x="-20638" y="304800"/>
            <a:ext cx="4194176" cy="803275"/>
          </a:xfrm>
          <a:prstGeom prst="rect">
            <a:avLst/>
          </a:prstGeom>
          <a:noFill/>
          <a:ln>
            <a:noFill/>
          </a:ln>
        </p:spPr>
      </p:pic>
      <p:sp>
        <p:nvSpPr>
          <p:cNvPr id="211" name="Google Shape;211;p10"/>
          <p:cNvSpPr txBox="1"/>
          <p:nvPr/>
        </p:nvSpPr>
        <p:spPr>
          <a:xfrm>
            <a:off x="0" y="476250"/>
            <a:ext cx="3922800" cy="4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Roboto"/>
              <a:buNone/>
            </a:pPr>
            <a:r>
              <a:rPr lang="en-US" sz="2600" b="1" i="0" u="none" strike="noStrike" cap="none" dirty="0">
                <a:solidFill>
                  <a:schemeClr val="lt1"/>
                </a:solidFill>
                <a:latin typeface="Calibri"/>
                <a:ea typeface="Calibri"/>
                <a:cs typeface="Calibri"/>
                <a:sym typeface="Calibri"/>
              </a:rPr>
              <a:t>WHY MINDSPACE </a:t>
            </a:r>
            <a:endParaRPr sz="2600" b="0" i="0" u="none" strike="noStrike" cap="none" dirty="0">
              <a:solidFill>
                <a:srgbClr val="000000"/>
              </a:solidFill>
              <a:latin typeface="Calibri"/>
              <a:ea typeface="Calibri"/>
              <a:cs typeface="Calibri"/>
              <a:sym typeface="Calibri"/>
            </a:endParaRPr>
          </a:p>
        </p:txBody>
      </p:sp>
      <p:sp>
        <p:nvSpPr>
          <p:cNvPr id="212" name="Google Shape;212;p10"/>
          <p:cNvSpPr txBox="1"/>
          <p:nvPr/>
        </p:nvSpPr>
        <p:spPr>
          <a:xfrm>
            <a:off x="457200" y="1252525"/>
            <a:ext cx="8382000" cy="48219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Domain Expertise </a:t>
            </a:r>
            <a:r>
              <a:rPr lang="en-US" sz="1800" b="0" i="0" u="none" strike="noStrike" cap="none">
                <a:solidFill>
                  <a:schemeClr val="dk1"/>
                </a:solidFill>
                <a:latin typeface="Calibri"/>
                <a:ea typeface="Calibri"/>
                <a:cs typeface="Calibri"/>
                <a:sym typeface="Calibri"/>
              </a:rPr>
              <a:t>- The Team working on client projects are well versed with US &amp; UK GAAP’s, US Payroll and Sales &amp; Use Tax Laws. </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Standard Processes </a:t>
            </a:r>
            <a:r>
              <a:rPr lang="en-US" sz="1800" b="0" i="0" u="none" strike="noStrike" cap="none">
                <a:solidFill>
                  <a:schemeClr val="dk1"/>
                </a:solidFill>
                <a:latin typeface="Calibri"/>
                <a:ea typeface="Calibri"/>
                <a:cs typeface="Calibri"/>
                <a:sym typeface="Calibri"/>
              </a:rPr>
              <a:t>- End to End Process gets migrated only after approved SoP’s, prepared by MindSpace and approved  by Client Firm.  We adhere to SLA’s and deviations are reported to the Client.  </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Confidentiality </a:t>
            </a:r>
            <a:r>
              <a:rPr lang="en-US" sz="1800" b="0" i="0" u="none" strike="noStrike" cap="none">
                <a:solidFill>
                  <a:schemeClr val="dk1"/>
                </a:solidFill>
                <a:latin typeface="Calibri"/>
                <a:ea typeface="Calibri"/>
                <a:cs typeface="Calibri"/>
                <a:sym typeface="Calibri"/>
              </a:rPr>
              <a:t>- Work is done under secured environment and SLA’s are adhered. Physical, Network Security and  Employee Security standards are followed. We work under NDA’s.       </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Good  Communication Skills </a:t>
            </a:r>
            <a:r>
              <a:rPr lang="en-US" sz="1800" b="0" i="0" u="none" strike="noStrike" cap="none">
                <a:solidFill>
                  <a:schemeClr val="dk1"/>
                </a:solidFill>
                <a:latin typeface="Calibri"/>
                <a:ea typeface="Calibri"/>
                <a:cs typeface="Calibri"/>
                <a:sym typeface="Calibri"/>
              </a:rPr>
              <a:t>-  The Team Leaders &amp; Director Operations are responsible for voice communication with clients. Clients can directly contact them and discuss issues.</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Control of Process </a:t>
            </a:r>
            <a:r>
              <a:rPr lang="en-US" sz="1800" b="0" i="0" u="none" strike="noStrike" cap="none">
                <a:solidFill>
                  <a:schemeClr val="dk1"/>
                </a:solidFill>
                <a:latin typeface="Calibri"/>
                <a:ea typeface="Calibri"/>
                <a:cs typeface="Calibri"/>
                <a:sym typeface="Calibri"/>
              </a:rPr>
              <a:t>- The Clients keep control on the whole Outsource Accounting Processes.  </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Flexibility to clients </a:t>
            </a:r>
            <a:r>
              <a:rPr lang="en-US" sz="1800" b="0" i="0" u="none" strike="noStrike" cap="none">
                <a:solidFill>
                  <a:schemeClr val="dk1"/>
                </a:solidFill>
                <a:latin typeface="Calibri"/>
                <a:ea typeface="Calibri"/>
                <a:cs typeface="Calibri"/>
                <a:sym typeface="Calibri"/>
              </a:rPr>
              <a:t>- MindSpace Keeps adequate bench strength to address issues to Staff Turnover and Skewed works at  the time of Month End. </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Cost  Savings  </a:t>
            </a:r>
            <a:r>
              <a:rPr lang="en-US" sz="1800" b="0" i="0" u="none" strike="noStrike" cap="none">
                <a:solidFill>
                  <a:schemeClr val="dk1"/>
                </a:solidFill>
                <a:latin typeface="Calibri"/>
                <a:ea typeface="Calibri"/>
                <a:cs typeface="Calibri"/>
                <a:sym typeface="Calibri"/>
              </a:rPr>
              <a:t>more than 50%.</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1"/>
          <p:cNvPicPr preferRelativeResize="0"/>
          <p:nvPr/>
        </p:nvPicPr>
        <p:blipFill rotWithShape="1">
          <a:blip r:embed="rId3">
            <a:alphaModFix/>
          </a:blip>
          <a:srcRect/>
          <a:stretch/>
        </p:blipFill>
        <p:spPr>
          <a:xfrm rot="4500000">
            <a:off x="-1926431" y="-2485231"/>
            <a:ext cx="4498975" cy="6443662"/>
          </a:xfrm>
          <a:prstGeom prst="rect">
            <a:avLst/>
          </a:prstGeom>
          <a:noFill/>
          <a:ln>
            <a:noFill/>
          </a:ln>
        </p:spPr>
      </p:pic>
      <p:pic>
        <p:nvPicPr>
          <p:cNvPr id="218" name="Google Shape;218;p11"/>
          <p:cNvPicPr preferRelativeResize="0"/>
          <p:nvPr/>
        </p:nvPicPr>
        <p:blipFill rotWithShape="1">
          <a:blip r:embed="rId3">
            <a:alphaModFix/>
          </a:blip>
          <a:srcRect/>
          <a:stretch/>
        </p:blipFill>
        <p:spPr>
          <a:xfrm rot="-6900000">
            <a:off x="6259512" y="2587625"/>
            <a:ext cx="4498975" cy="6445250"/>
          </a:xfrm>
          <a:prstGeom prst="rect">
            <a:avLst/>
          </a:prstGeom>
          <a:noFill/>
          <a:ln>
            <a:noFill/>
          </a:ln>
        </p:spPr>
      </p:pic>
      <p:pic>
        <p:nvPicPr>
          <p:cNvPr id="219" name="Google Shape;219;p11"/>
          <p:cNvPicPr preferRelativeResize="0"/>
          <p:nvPr/>
        </p:nvPicPr>
        <p:blipFill rotWithShape="1">
          <a:blip r:embed="rId4">
            <a:alphaModFix/>
          </a:blip>
          <a:srcRect/>
          <a:stretch/>
        </p:blipFill>
        <p:spPr>
          <a:xfrm>
            <a:off x="8050212" y="6107112"/>
            <a:ext cx="917575" cy="650875"/>
          </a:xfrm>
          <a:prstGeom prst="rect">
            <a:avLst/>
          </a:prstGeom>
          <a:noFill/>
          <a:ln>
            <a:noFill/>
          </a:ln>
        </p:spPr>
      </p:pic>
      <p:sp>
        <p:nvSpPr>
          <p:cNvPr id="220" name="Google Shape;220;p11"/>
          <p:cNvSpPr txBox="1"/>
          <p:nvPr/>
        </p:nvSpPr>
        <p:spPr>
          <a:xfrm>
            <a:off x="69850" y="6229350"/>
            <a:ext cx="3352800" cy="52863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www.mindspaceoutsourcing.com</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 Copyright </a:t>
            </a:r>
            <a:r>
              <a:rPr lang="en-US" sz="1000" b="0" i="0" u="none" strike="noStrike" cap="none" dirty="0" smtClean="0">
                <a:solidFill>
                  <a:srgbClr val="7F7F7F"/>
                </a:solidFill>
                <a:latin typeface="Roboto"/>
                <a:ea typeface="Roboto"/>
                <a:cs typeface="Roboto"/>
                <a:sym typeface="Roboto"/>
              </a:rPr>
              <a:t>2021 </a:t>
            </a:r>
            <a:r>
              <a:rPr lang="en-US" sz="1000" b="0" i="0" u="none" strike="noStrike" cap="none" dirty="0" err="1">
                <a:solidFill>
                  <a:srgbClr val="7F7F7F"/>
                </a:solidFill>
                <a:latin typeface="Roboto"/>
                <a:ea typeface="Roboto"/>
                <a:cs typeface="Roboto"/>
                <a:sym typeface="Roboto"/>
              </a:rPr>
              <a:t>Mindspace</a:t>
            </a:r>
            <a:r>
              <a:rPr lang="en-US" sz="1000" b="0" i="0" u="none" strike="noStrike" cap="none" dirty="0">
                <a:solidFill>
                  <a:srgbClr val="7F7F7F"/>
                </a:solidFill>
                <a:latin typeface="Roboto"/>
                <a:ea typeface="Roboto"/>
                <a:cs typeface="Roboto"/>
                <a:sym typeface="Roboto"/>
              </a:rPr>
              <a:t> All rights reserved</a:t>
            </a:r>
            <a:endParaRPr sz="1400" b="0" i="0" u="none" strike="noStrike" cap="none" dirty="0">
              <a:solidFill>
                <a:srgbClr val="000000"/>
              </a:solidFill>
              <a:latin typeface="Arial"/>
              <a:ea typeface="Arial"/>
              <a:cs typeface="Arial"/>
              <a:sym typeface="Arial"/>
            </a:endParaRPr>
          </a:p>
        </p:txBody>
      </p:sp>
      <p:pic>
        <p:nvPicPr>
          <p:cNvPr id="221" name="Google Shape;221;p11"/>
          <p:cNvPicPr preferRelativeResize="0"/>
          <p:nvPr/>
        </p:nvPicPr>
        <p:blipFill rotWithShape="1">
          <a:blip r:embed="rId5">
            <a:alphaModFix/>
          </a:blip>
          <a:srcRect/>
          <a:stretch/>
        </p:blipFill>
        <p:spPr>
          <a:xfrm rot="10800000">
            <a:off x="-20638" y="380999"/>
            <a:ext cx="3443287" cy="803275"/>
          </a:xfrm>
          <a:prstGeom prst="rect">
            <a:avLst/>
          </a:prstGeom>
          <a:noFill/>
          <a:ln>
            <a:noFill/>
          </a:ln>
        </p:spPr>
      </p:pic>
      <p:sp>
        <p:nvSpPr>
          <p:cNvPr id="222" name="Google Shape;222;p11"/>
          <p:cNvSpPr txBox="1"/>
          <p:nvPr/>
        </p:nvSpPr>
        <p:spPr>
          <a:xfrm>
            <a:off x="0" y="551675"/>
            <a:ext cx="3422650" cy="4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Roboto"/>
              <a:buNone/>
            </a:pPr>
            <a:r>
              <a:rPr lang="en-US" sz="2600" b="1" i="0" u="none" strike="noStrike" cap="none" dirty="0">
                <a:solidFill>
                  <a:schemeClr val="lt1"/>
                </a:solidFill>
                <a:latin typeface="Calibri"/>
                <a:ea typeface="Calibri"/>
                <a:cs typeface="Calibri"/>
                <a:sym typeface="Calibri"/>
              </a:rPr>
              <a:t>INFRASTRUCTURE</a:t>
            </a:r>
            <a:endParaRPr sz="2600" b="0" i="0" u="none" strike="noStrike" cap="none" dirty="0">
              <a:solidFill>
                <a:srgbClr val="000000"/>
              </a:solidFill>
              <a:latin typeface="Calibri"/>
              <a:ea typeface="Calibri"/>
              <a:cs typeface="Calibri"/>
              <a:sym typeface="Calibri"/>
            </a:endParaRPr>
          </a:p>
        </p:txBody>
      </p:sp>
      <p:sp>
        <p:nvSpPr>
          <p:cNvPr id="223" name="Google Shape;223;p11"/>
          <p:cNvSpPr txBox="1"/>
          <p:nvPr/>
        </p:nvSpPr>
        <p:spPr>
          <a:xfrm>
            <a:off x="457200" y="1785920"/>
            <a:ext cx="8382000" cy="31089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chemeClr val="dk1"/>
              </a:buClr>
              <a:buSzPts val="2200"/>
              <a:buFont typeface="Calibri"/>
              <a:buChar char="•"/>
            </a:pPr>
            <a:r>
              <a:rPr lang="en-US" sz="2000" dirty="0" smtClean="0">
                <a:solidFill>
                  <a:schemeClr val="dk1"/>
                </a:solidFill>
                <a:latin typeface="Calibri"/>
                <a:ea typeface="Calibri"/>
                <a:cs typeface="Calibri"/>
                <a:sym typeface="Calibri"/>
              </a:rPr>
              <a:t>10</a:t>
            </a:r>
            <a:r>
              <a:rPr lang="en-US" sz="2000" b="0" i="0" u="none" strike="noStrike" cap="none" dirty="0" smtClean="0">
                <a:solidFill>
                  <a:schemeClr val="dk1"/>
                </a:solidFill>
                <a:latin typeface="Calibri"/>
                <a:ea typeface="Calibri"/>
                <a:cs typeface="Calibri"/>
                <a:sym typeface="Calibri"/>
              </a:rPr>
              <a:t>000 </a:t>
            </a:r>
            <a:r>
              <a:rPr lang="en-US" sz="2000" b="0" i="0" u="none" strike="noStrike" cap="none" dirty="0" err="1">
                <a:solidFill>
                  <a:schemeClr val="dk1"/>
                </a:solidFill>
                <a:latin typeface="Calibri"/>
                <a:ea typeface="Calibri"/>
                <a:cs typeface="Calibri"/>
                <a:sym typeface="Calibri"/>
              </a:rPr>
              <a:t>sq</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ft</a:t>
            </a:r>
            <a:r>
              <a:rPr lang="en-US" sz="2000" b="0" i="0" u="none" strike="noStrike" cap="none" dirty="0">
                <a:solidFill>
                  <a:schemeClr val="dk1"/>
                </a:solidFill>
                <a:latin typeface="Calibri"/>
                <a:ea typeface="Calibri"/>
                <a:cs typeface="Calibri"/>
                <a:sym typeface="Calibri"/>
              </a:rPr>
              <a:t> working </a:t>
            </a:r>
            <a:r>
              <a:rPr lang="en-US" sz="2000" b="0" i="0" u="none" strike="noStrike" cap="none" dirty="0" smtClean="0">
                <a:solidFill>
                  <a:schemeClr val="dk1"/>
                </a:solidFill>
                <a:latin typeface="Calibri"/>
                <a:ea typeface="Calibri"/>
                <a:cs typeface="Calibri"/>
                <a:sym typeface="Calibri"/>
              </a:rPr>
              <a:t>space</a:t>
            </a:r>
            <a:endParaRPr sz="2000" b="0" i="0" u="none" strike="noStrike" cap="none" dirty="0">
              <a:solidFill>
                <a:srgbClr val="000000"/>
              </a:solidFill>
              <a:latin typeface="Calibri"/>
              <a:ea typeface="Calibri"/>
              <a:cs typeface="Calibri"/>
              <a:sym typeface="Calibri"/>
            </a:endParaRPr>
          </a:p>
          <a:p>
            <a:pPr marL="342900" marR="0" lvl="0" indent="-342900" algn="just" rtl="0">
              <a:lnSpc>
                <a:spcPct val="150000"/>
              </a:lnSpc>
              <a:spcBef>
                <a:spcPts val="400"/>
              </a:spcBef>
              <a:spcAft>
                <a:spcPts val="0"/>
              </a:spcAft>
              <a:buClr>
                <a:schemeClr val="dk1"/>
              </a:buClr>
              <a:buSzPts val="2200"/>
              <a:buFont typeface="Calibri"/>
              <a:buChar char="•"/>
            </a:pPr>
            <a:r>
              <a:rPr lang="en-US" sz="2000" b="0" i="0" u="none" strike="noStrike" cap="none" dirty="0">
                <a:solidFill>
                  <a:schemeClr val="dk1"/>
                </a:solidFill>
                <a:latin typeface="Calibri"/>
                <a:ea typeface="Calibri"/>
                <a:cs typeface="Calibri"/>
                <a:sym typeface="Calibri"/>
              </a:rPr>
              <a:t>Two lease line connections having 40 Mbps online connectivity.</a:t>
            </a:r>
            <a:endParaRPr sz="2000" b="0" i="0" u="none" strike="noStrike" cap="none" dirty="0">
              <a:solidFill>
                <a:srgbClr val="000000"/>
              </a:solidFill>
              <a:latin typeface="Calibri"/>
              <a:ea typeface="Calibri"/>
              <a:cs typeface="Calibri"/>
              <a:sym typeface="Calibri"/>
            </a:endParaRPr>
          </a:p>
          <a:p>
            <a:pPr marL="342900" marR="0" lvl="0" indent="-342900" algn="just" rtl="0">
              <a:lnSpc>
                <a:spcPct val="150000"/>
              </a:lnSpc>
              <a:spcBef>
                <a:spcPts val="400"/>
              </a:spcBef>
              <a:spcAft>
                <a:spcPts val="0"/>
              </a:spcAft>
              <a:buClr>
                <a:schemeClr val="dk1"/>
              </a:buClr>
              <a:buSzPts val="2200"/>
              <a:buFont typeface="Calibri"/>
              <a:buChar char="•"/>
            </a:pPr>
            <a:r>
              <a:rPr lang="en-US" sz="2000" b="0" i="0" u="none" strike="noStrike" cap="none" dirty="0">
                <a:solidFill>
                  <a:schemeClr val="dk1"/>
                </a:solidFill>
                <a:latin typeface="Calibri"/>
                <a:ea typeface="Calibri"/>
                <a:cs typeface="Calibri"/>
                <a:sym typeface="Calibri"/>
              </a:rPr>
              <a:t>Secured FTP for Data Transfers, Biometric Access and CCTV’s </a:t>
            </a:r>
            <a:endParaRPr sz="2000" b="0" i="0" u="none" strike="noStrike" cap="none" dirty="0">
              <a:solidFill>
                <a:srgbClr val="000000"/>
              </a:solidFill>
              <a:latin typeface="Calibri"/>
              <a:ea typeface="Calibri"/>
              <a:cs typeface="Calibri"/>
              <a:sym typeface="Calibri"/>
            </a:endParaRPr>
          </a:p>
          <a:p>
            <a:pPr marL="342900" marR="0" lvl="0" indent="-342900" algn="just" rtl="0">
              <a:lnSpc>
                <a:spcPct val="150000"/>
              </a:lnSpc>
              <a:spcBef>
                <a:spcPts val="400"/>
              </a:spcBef>
              <a:spcAft>
                <a:spcPts val="0"/>
              </a:spcAft>
              <a:buClr>
                <a:schemeClr val="dk1"/>
              </a:buClr>
              <a:buSzPts val="2200"/>
              <a:buFont typeface="Calibri"/>
              <a:buChar char="•"/>
            </a:pPr>
            <a:r>
              <a:rPr lang="en-US" sz="2000" b="0" i="0" u="none" strike="noStrike" cap="none" dirty="0">
                <a:solidFill>
                  <a:schemeClr val="dk1"/>
                </a:solidFill>
                <a:latin typeface="Calibri"/>
                <a:ea typeface="Calibri"/>
                <a:cs typeface="Calibri"/>
                <a:sym typeface="Calibri"/>
              </a:rPr>
              <a:t>24/7 Power Back up mechanism.</a:t>
            </a:r>
            <a:endParaRPr sz="2000" b="0" i="0" u="none" strike="noStrike" cap="none" dirty="0">
              <a:solidFill>
                <a:srgbClr val="000000"/>
              </a:solidFill>
              <a:latin typeface="Calibri"/>
              <a:ea typeface="Calibri"/>
              <a:cs typeface="Calibri"/>
              <a:sym typeface="Calibri"/>
            </a:endParaRPr>
          </a:p>
          <a:p>
            <a:pPr marL="342900" marR="0" lvl="0" indent="-342900" algn="just" rtl="0">
              <a:lnSpc>
                <a:spcPct val="150000"/>
              </a:lnSpc>
              <a:spcBef>
                <a:spcPts val="400"/>
              </a:spcBef>
              <a:spcAft>
                <a:spcPts val="0"/>
              </a:spcAft>
              <a:buClr>
                <a:schemeClr val="dk1"/>
              </a:buClr>
              <a:buSzPts val="2200"/>
              <a:buFont typeface="Calibri"/>
              <a:buChar char="•"/>
            </a:pPr>
            <a:r>
              <a:rPr lang="en-US" sz="2000" b="0" i="0" u="none" strike="noStrike" cap="none" dirty="0">
                <a:solidFill>
                  <a:schemeClr val="dk1"/>
                </a:solidFill>
                <a:latin typeface="Calibri"/>
                <a:ea typeface="Calibri"/>
                <a:cs typeface="Calibri"/>
                <a:sym typeface="Calibri"/>
              </a:rPr>
              <a:t>Different means of communication are available- Skype, US &amp; UK Phone, Zoom, Hangout</a:t>
            </a:r>
            <a:endParaRPr sz="2000" b="0" i="0" u="none" strike="noStrike" cap="none" dirty="0">
              <a:solidFill>
                <a:srgbClr val="000000"/>
              </a:solidFill>
              <a:latin typeface="Calibri"/>
              <a:ea typeface="Calibri"/>
              <a:cs typeface="Calibri"/>
              <a:sym typeface="Calibri"/>
            </a:endParaRPr>
          </a:p>
          <a:p>
            <a:pPr marL="342900" marR="0" lvl="0" indent="-342900" algn="just" rtl="0">
              <a:lnSpc>
                <a:spcPct val="150000"/>
              </a:lnSpc>
              <a:spcBef>
                <a:spcPts val="400"/>
              </a:spcBef>
              <a:spcAft>
                <a:spcPts val="0"/>
              </a:spcAft>
              <a:buClr>
                <a:schemeClr val="dk1"/>
              </a:buClr>
              <a:buSzPts val="2200"/>
              <a:buFont typeface="Calibri"/>
              <a:buChar char="•"/>
            </a:pPr>
            <a:r>
              <a:rPr lang="en-US" sz="2000" b="0" i="0" u="none" strike="noStrike" cap="none" dirty="0">
                <a:solidFill>
                  <a:schemeClr val="dk1"/>
                </a:solidFill>
                <a:latin typeface="Calibri"/>
                <a:ea typeface="Calibri"/>
                <a:cs typeface="Calibri"/>
                <a:sym typeface="Calibri"/>
              </a:rPr>
              <a:t>Provision for 100% data redundancies.</a:t>
            </a:r>
            <a:endParaRPr sz="20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p:nvPr/>
        </p:nvSpPr>
        <p:spPr>
          <a:xfrm>
            <a:off x="457200" y="1785926"/>
            <a:ext cx="8382000" cy="3033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400"/>
              <a:buFont typeface="Roboto"/>
              <a:buNone/>
            </a:pPr>
            <a:r>
              <a:rPr lang="en-US" sz="2400" b="1" i="0" u="none" strike="noStrike" cap="none">
                <a:solidFill>
                  <a:schemeClr val="dk1"/>
                </a:solidFill>
                <a:latin typeface="Calibri"/>
                <a:ea typeface="Calibri"/>
                <a:cs typeface="Calibri"/>
                <a:sym typeface="Calibri"/>
              </a:rPr>
              <a:t>Mindspace has 3 tier security levels:</a:t>
            </a:r>
            <a:endParaRPr sz="2400" b="1" i="0" u="none" strike="noStrike" cap="none">
              <a:solidFill>
                <a:srgbClr val="000000"/>
              </a:solidFill>
              <a:latin typeface="Calibri"/>
              <a:ea typeface="Calibri"/>
              <a:cs typeface="Calibri"/>
              <a:sym typeface="Calibri"/>
            </a:endParaRPr>
          </a:p>
          <a:p>
            <a:pPr marL="0" marR="0" lvl="0" indent="0" algn="just" rtl="0">
              <a:lnSpc>
                <a:spcPct val="100000"/>
              </a:lnSpc>
              <a:spcBef>
                <a:spcPts val="400"/>
              </a:spcBef>
              <a:spcAft>
                <a:spcPts val="0"/>
              </a:spcAft>
              <a:buClr>
                <a:schemeClr val="dk1"/>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just" rtl="0">
              <a:lnSpc>
                <a:spcPct val="100000"/>
              </a:lnSpc>
              <a:spcBef>
                <a:spcPts val="40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 </a:t>
            </a:r>
            <a:r>
              <a:rPr lang="en-US" sz="2200" b="0" i="0" u="none" strike="noStrike" cap="none">
                <a:solidFill>
                  <a:schemeClr val="dk1"/>
                </a:solidFill>
                <a:latin typeface="Calibri"/>
                <a:ea typeface="Calibri"/>
                <a:cs typeface="Calibri"/>
                <a:sym typeface="Calibri"/>
              </a:rPr>
              <a:t>Physical Security</a:t>
            </a:r>
            <a:endParaRPr sz="2200" b="0" i="0" u="none" strike="noStrike" cap="none">
              <a:solidFill>
                <a:schemeClr val="dk1"/>
              </a:solidFill>
              <a:latin typeface="Calibri"/>
              <a:ea typeface="Calibri"/>
              <a:cs typeface="Calibri"/>
              <a:sym typeface="Calibri"/>
            </a:endParaRPr>
          </a:p>
          <a:p>
            <a:pPr marL="0" marR="0" lvl="0" indent="0" algn="just" rtl="0">
              <a:lnSpc>
                <a:spcPct val="100000"/>
              </a:lnSpc>
              <a:spcBef>
                <a:spcPts val="40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just" rtl="0">
              <a:lnSpc>
                <a:spcPct val="100000"/>
              </a:lnSpc>
              <a:spcBef>
                <a:spcPts val="40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 Work Station &amp; Network Security</a:t>
            </a:r>
            <a:endParaRPr sz="22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40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just" rtl="0">
              <a:lnSpc>
                <a:spcPct val="100000"/>
              </a:lnSpc>
              <a:spcBef>
                <a:spcPts val="40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 Employee Credibility and BackGround Checks</a:t>
            </a:r>
            <a:endParaRPr sz="2200" b="0" i="0" u="none" strike="noStrike" cap="none">
              <a:solidFill>
                <a:srgbClr val="000000"/>
              </a:solidFill>
              <a:latin typeface="Calibri"/>
              <a:ea typeface="Calibri"/>
              <a:cs typeface="Calibri"/>
              <a:sym typeface="Calibri"/>
            </a:endParaRPr>
          </a:p>
        </p:txBody>
      </p:sp>
      <p:pic>
        <p:nvPicPr>
          <p:cNvPr id="229" name="Google Shape;229;p12"/>
          <p:cNvPicPr preferRelativeResize="0"/>
          <p:nvPr/>
        </p:nvPicPr>
        <p:blipFill rotWithShape="1">
          <a:blip r:embed="rId3">
            <a:alphaModFix/>
          </a:blip>
          <a:srcRect/>
          <a:stretch/>
        </p:blipFill>
        <p:spPr>
          <a:xfrm rot="4500000">
            <a:off x="-1926431" y="-2485231"/>
            <a:ext cx="4498975" cy="6443662"/>
          </a:xfrm>
          <a:prstGeom prst="rect">
            <a:avLst/>
          </a:prstGeom>
          <a:noFill/>
          <a:ln>
            <a:noFill/>
          </a:ln>
        </p:spPr>
      </p:pic>
      <p:pic>
        <p:nvPicPr>
          <p:cNvPr id="230" name="Google Shape;230;p12"/>
          <p:cNvPicPr preferRelativeResize="0"/>
          <p:nvPr/>
        </p:nvPicPr>
        <p:blipFill rotWithShape="1">
          <a:blip r:embed="rId3">
            <a:alphaModFix/>
          </a:blip>
          <a:srcRect/>
          <a:stretch/>
        </p:blipFill>
        <p:spPr>
          <a:xfrm rot="-6900000">
            <a:off x="6259512" y="2587625"/>
            <a:ext cx="4498975" cy="6445250"/>
          </a:xfrm>
          <a:prstGeom prst="rect">
            <a:avLst/>
          </a:prstGeom>
          <a:noFill/>
          <a:ln>
            <a:noFill/>
          </a:ln>
        </p:spPr>
      </p:pic>
      <p:pic>
        <p:nvPicPr>
          <p:cNvPr id="231" name="Google Shape;231;p12"/>
          <p:cNvPicPr preferRelativeResize="0"/>
          <p:nvPr/>
        </p:nvPicPr>
        <p:blipFill rotWithShape="1">
          <a:blip r:embed="rId4">
            <a:alphaModFix/>
          </a:blip>
          <a:srcRect/>
          <a:stretch/>
        </p:blipFill>
        <p:spPr>
          <a:xfrm>
            <a:off x="8050212" y="6107112"/>
            <a:ext cx="917575" cy="650875"/>
          </a:xfrm>
          <a:prstGeom prst="rect">
            <a:avLst/>
          </a:prstGeom>
          <a:noFill/>
          <a:ln>
            <a:noFill/>
          </a:ln>
        </p:spPr>
      </p:pic>
      <p:sp>
        <p:nvSpPr>
          <p:cNvPr id="232" name="Google Shape;232;p12"/>
          <p:cNvSpPr txBox="1"/>
          <p:nvPr/>
        </p:nvSpPr>
        <p:spPr>
          <a:xfrm>
            <a:off x="69850" y="6229350"/>
            <a:ext cx="3352800" cy="52863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www.mindspaceoutsourcing.com</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 Copyright </a:t>
            </a:r>
            <a:r>
              <a:rPr lang="en-US" sz="1000" b="0" i="0" u="none" strike="noStrike" cap="none" dirty="0" smtClean="0">
                <a:solidFill>
                  <a:srgbClr val="7F7F7F"/>
                </a:solidFill>
                <a:latin typeface="Roboto"/>
                <a:ea typeface="Roboto"/>
                <a:cs typeface="Roboto"/>
                <a:sym typeface="Roboto"/>
              </a:rPr>
              <a:t>2021 </a:t>
            </a:r>
            <a:r>
              <a:rPr lang="en-US" sz="1000" b="0" i="0" u="none" strike="noStrike" cap="none" dirty="0" err="1">
                <a:solidFill>
                  <a:srgbClr val="7F7F7F"/>
                </a:solidFill>
                <a:latin typeface="Roboto"/>
                <a:ea typeface="Roboto"/>
                <a:cs typeface="Roboto"/>
                <a:sym typeface="Roboto"/>
              </a:rPr>
              <a:t>Mindspace</a:t>
            </a:r>
            <a:r>
              <a:rPr lang="en-US" sz="1000" b="0" i="0" u="none" strike="noStrike" cap="none" dirty="0">
                <a:solidFill>
                  <a:srgbClr val="7F7F7F"/>
                </a:solidFill>
                <a:latin typeface="Roboto"/>
                <a:ea typeface="Roboto"/>
                <a:cs typeface="Roboto"/>
                <a:sym typeface="Roboto"/>
              </a:rPr>
              <a:t> All rights reserved</a:t>
            </a:r>
            <a:endParaRPr sz="1400" b="0" i="0" u="none" strike="noStrike" cap="none" dirty="0">
              <a:solidFill>
                <a:srgbClr val="000000"/>
              </a:solidFill>
              <a:latin typeface="Arial"/>
              <a:ea typeface="Arial"/>
              <a:cs typeface="Arial"/>
              <a:sym typeface="Arial"/>
            </a:endParaRPr>
          </a:p>
        </p:txBody>
      </p:sp>
      <p:pic>
        <p:nvPicPr>
          <p:cNvPr id="233" name="Google Shape;233;p12"/>
          <p:cNvPicPr preferRelativeResize="0"/>
          <p:nvPr/>
        </p:nvPicPr>
        <p:blipFill rotWithShape="1">
          <a:blip r:embed="rId5">
            <a:alphaModFix/>
          </a:blip>
          <a:srcRect/>
          <a:stretch/>
        </p:blipFill>
        <p:spPr>
          <a:xfrm rot="10800000">
            <a:off x="-20637" y="381000"/>
            <a:ext cx="4194175" cy="803275"/>
          </a:xfrm>
          <a:prstGeom prst="rect">
            <a:avLst/>
          </a:prstGeom>
          <a:noFill/>
          <a:ln>
            <a:noFill/>
          </a:ln>
        </p:spPr>
      </p:pic>
      <p:sp>
        <p:nvSpPr>
          <p:cNvPr id="234" name="Google Shape;234;p12"/>
          <p:cNvSpPr txBox="1"/>
          <p:nvPr/>
        </p:nvSpPr>
        <p:spPr>
          <a:xfrm>
            <a:off x="-685800" y="552450"/>
            <a:ext cx="4173537" cy="492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Roboto"/>
              <a:buNone/>
            </a:pPr>
            <a:r>
              <a:rPr lang="en-US" sz="2600" b="1" i="0" u="none" strike="noStrike" cap="none" dirty="0">
                <a:solidFill>
                  <a:schemeClr val="lt1"/>
                </a:solidFill>
                <a:latin typeface="Calibri"/>
                <a:ea typeface="Calibri"/>
                <a:cs typeface="Calibri"/>
                <a:sym typeface="Calibri"/>
              </a:rPr>
              <a:t>SECURITY</a:t>
            </a:r>
            <a:endParaRPr sz="26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3"/>
          <p:cNvPicPr preferRelativeResize="0"/>
          <p:nvPr/>
        </p:nvPicPr>
        <p:blipFill rotWithShape="1">
          <a:blip r:embed="rId3">
            <a:alphaModFix/>
          </a:blip>
          <a:srcRect/>
          <a:stretch/>
        </p:blipFill>
        <p:spPr>
          <a:xfrm rot="4500000">
            <a:off x="-1926431" y="-2485231"/>
            <a:ext cx="4498975" cy="6443662"/>
          </a:xfrm>
          <a:prstGeom prst="rect">
            <a:avLst/>
          </a:prstGeom>
          <a:noFill/>
          <a:ln>
            <a:noFill/>
          </a:ln>
        </p:spPr>
      </p:pic>
      <p:pic>
        <p:nvPicPr>
          <p:cNvPr id="240" name="Google Shape;240;p13"/>
          <p:cNvPicPr preferRelativeResize="0"/>
          <p:nvPr/>
        </p:nvPicPr>
        <p:blipFill rotWithShape="1">
          <a:blip r:embed="rId3">
            <a:alphaModFix/>
          </a:blip>
          <a:srcRect/>
          <a:stretch/>
        </p:blipFill>
        <p:spPr>
          <a:xfrm rot="-6900000">
            <a:off x="6259512" y="2587625"/>
            <a:ext cx="4498975" cy="6445250"/>
          </a:xfrm>
          <a:prstGeom prst="rect">
            <a:avLst/>
          </a:prstGeom>
          <a:noFill/>
          <a:ln>
            <a:noFill/>
          </a:ln>
        </p:spPr>
      </p:pic>
      <p:sp>
        <p:nvSpPr>
          <p:cNvPr id="241" name="Google Shape;241;p13"/>
          <p:cNvSpPr txBox="1"/>
          <p:nvPr/>
        </p:nvSpPr>
        <p:spPr>
          <a:xfrm>
            <a:off x="69850" y="6229350"/>
            <a:ext cx="3352800" cy="52863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www.mindspaceoutsourcing.com</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 Copyright </a:t>
            </a:r>
            <a:r>
              <a:rPr lang="en-US" sz="1000" b="0" i="0" u="none" strike="noStrike" cap="none" dirty="0" smtClean="0">
                <a:solidFill>
                  <a:srgbClr val="7F7F7F"/>
                </a:solidFill>
                <a:latin typeface="Roboto"/>
                <a:ea typeface="Roboto"/>
                <a:cs typeface="Roboto"/>
                <a:sym typeface="Roboto"/>
              </a:rPr>
              <a:t>2021 </a:t>
            </a:r>
            <a:r>
              <a:rPr lang="en-US" sz="1000" b="0" i="0" u="none" strike="noStrike" cap="none" dirty="0" err="1">
                <a:solidFill>
                  <a:srgbClr val="7F7F7F"/>
                </a:solidFill>
                <a:latin typeface="Roboto"/>
                <a:ea typeface="Roboto"/>
                <a:cs typeface="Roboto"/>
                <a:sym typeface="Roboto"/>
              </a:rPr>
              <a:t>Mindspace</a:t>
            </a:r>
            <a:r>
              <a:rPr lang="en-US" sz="1000" b="0" i="0" u="none" strike="noStrike" cap="none" dirty="0">
                <a:solidFill>
                  <a:srgbClr val="7F7F7F"/>
                </a:solidFill>
                <a:latin typeface="Roboto"/>
                <a:ea typeface="Roboto"/>
                <a:cs typeface="Roboto"/>
                <a:sym typeface="Roboto"/>
              </a:rPr>
              <a:t> All rights reserved</a:t>
            </a:r>
            <a:endParaRPr sz="1400" b="0" i="0" u="none" strike="noStrike" cap="none" dirty="0">
              <a:solidFill>
                <a:srgbClr val="000000"/>
              </a:solidFill>
              <a:latin typeface="Arial"/>
              <a:ea typeface="Arial"/>
              <a:cs typeface="Arial"/>
              <a:sym typeface="Arial"/>
            </a:endParaRPr>
          </a:p>
        </p:txBody>
      </p:sp>
      <p:pic>
        <p:nvPicPr>
          <p:cNvPr id="242" name="Google Shape;242;p13"/>
          <p:cNvPicPr preferRelativeResize="0"/>
          <p:nvPr/>
        </p:nvPicPr>
        <p:blipFill rotWithShape="1">
          <a:blip r:embed="rId4">
            <a:alphaModFix/>
          </a:blip>
          <a:srcRect/>
          <a:stretch/>
        </p:blipFill>
        <p:spPr>
          <a:xfrm rot="10800000">
            <a:off x="-20648" y="228600"/>
            <a:ext cx="3525848" cy="730725"/>
          </a:xfrm>
          <a:prstGeom prst="rect">
            <a:avLst/>
          </a:prstGeom>
          <a:noFill/>
          <a:ln>
            <a:noFill/>
          </a:ln>
        </p:spPr>
      </p:pic>
      <p:sp>
        <p:nvSpPr>
          <p:cNvPr id="243" name="Google Shape;243;p13"/>
          <p:cNvSpPr txBox="1"/>
          <p:nvPr/>
        </p:nvSpPr>
        <p:spPr>
          <a:xfrm>
            <a:off x="-20648" y="300123"/>
            <a:ext cx="3429000" cy="399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000"/>
              <a:buFont typeface="Roboto"/>
              <a:buNone/>
            </a:pPr>
            <a:r>
              <a:rPr lang="en-US" sz="2600" b="1" i="0" u="none" strike="noStrike" cap="none" dirty="0">
                <a:solidFill>
                  <a:schemeClr val="lt1"/>
                </a:solidFill>
                <a:latin typeface="Calibri"/>
                <a:ea typeface="Calibri"/>
                <a:cs typeface="Calibri"/>
                <a:sym typeface="Calibri"/>
              </a:rPr>
              <a:t>ENGAGEMENT MODELS</a:t>
            </a:r>
            <a:endParaRPr sz="2600" b="0" i="0" u="none" strike="noStrike" cap="none" dirty="0">
              <a:solidFill>
                <a:srgbClr val="000000"/>
              </a:solidFill>
              <a:latin typeface="Calibri"/>
              <a:ea typeface="Calibri"/>
              <a:cs typeface="Calibri"/>
              <a:sym typeface="Calibri"/>
            </a:endParaRPr>
          </a:p>
        </p:txBody>
      </p:sp>
      <p:pic>
        <p:nvPicPr>
          <p:cNvPr id="244" name="Google Shape;244;p13"/>
          <p:cNvPicPr preferRelativeResize="0"/>
          <p:nvPr/>
        </p:nvPicPr>
        <p:blipFill rotWithShape="1">
          <a:blip r:embed="rId5">
            <a:alphaModFix/>
          </a:blip>
          <a:srcRect/>
          <a:stretch/>
        </p:blipFill>
        <p:spPr>
          <a:xfrm>
            <a:off x="202825" y="1050125"/>
            <a:ext cx="8569726" cy="5179224"/>
          </a:xfrm>
          <a:prstGeom prst="rect">
            <a:avLst/>
          </a:prstGeom>
          <a:noFill/>
          <a:ln>
            <a:noFill/>
          </a:ln>
        </p:spPr>
      </p:pic>
      <p:pic>
        <p:nvPicPr>
          <p:cNvPr id="245" name="Google Shape;245;p13"/>
          <p:cNvPicPr preferRelativeResize="0"/>
          <p:nvPr/>
        </p:nvPicPr>
        <p:blipFill rotWithShape="1">
          <a:blip r:embed="rId6">
            <a:alphaModFix/>
          </a:blip>
          <a:srcRect/>
          <a:stretch/>
        </p:blipFill>
        <p:spPr>
          <a:xfrm>
            <a:off x="8050212" y="6107112"/>
            <a:ext cx="917575" cy="650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4"/>
          <p:cNvPicPr preferRelativeResize="0"/>
          <p:nvPr/>
        </p:nvPicPr>
        <p:blipFill rotWithShape="1">
          <a:blip r:embed="rId3">
            <a:alphaModFix/>
          </a:blip>
          <a:srcRect/>
          <a:stretch/>
        </p:blipFill>
        <p:spPr>
          <a:xfrm rot="4500000">
            <a:off x="-1926431" y="-2485231"/>
            <a:ext cx="4498975" cy="6443662"/>
          </a:xfrm>
          <a:prstGeom prst="rect">
            <a:avLst/>
          </a:prstGeom>
          <a:noFill/>
          <a:ln>
            <a:noFill/>
          </a:ln>
        </p:spPr>
      </p:pic>
      <p:pic>
        <p:nvPicPr>
          <p:cNvPr id="251" name="Google Shape;251;p14"/>
          <p:cNvPicPr preferRelativeResize="0"/>
          <p:nvPr/>
        </p:nvPicPr>
        <p:blipFill rotWithShape="1">
          <a:blip r:embed="rId3">
            <a:alphaModFix/>
          </a:blip>
          <a:srcRect/>
          <a:stretch/>
        </p:blipFill>
        <p:spPr>
          <a:xfrm rot="-6900000">
            <a:off x="6259512" y="2587625"/>
            <a:ext cx="4498975" cy="6445250"/>
          </a:xfrm>
          <a:prstGeom prst="rect">
            <a:avLst/>
          </a:prstGeom>
          <a:noFill/>
          <a:ln>
            <a:noFill/>
          </a:ln>
        </p:spPr>
      </p:pic>
      <p:pic>
        <p:nvPicPr>
          <p:cNvPr id="252" name="Google Shape;252;p14"/>
          <p:cNvPicPr preferRelativeResize="0"/>
          <p:nvPr/>
        </p:nvPicPr>
        <p:blipFill rotWithShape="1">
          <a:blip r:embed="rId4">
            <a:alphaModFix/>
          </a:blip>
          <a:srcRect/>
          <a:stretch/>
        </p:blipFill>
        <p:spPr>
          <a:xfrm>
            <a:off x="8050212" y="6107112"/>
            <a:ext cx="917575" cy="650875"/>
          </a:xfrm>
          <a:prstGeom prst="rect">
            <a:avLst/>
          </a:prstGeom>
          <a:noFill/>
          <a:ln>
            <a:noFill/>
          </a:ln>
        </p:spPr>
      </p:pic>
      <p:sp>
        <p:nvSpPr>
          <p:cNvPr id="253" name="Google Shape;253;p14"/>
          <p:cNvSpPr txBox="1"/>
          <p:nvPr/>
        </p:nvSpPr>
        <p:spPr>
          <a:xfrm>
            <a:off x="69850" y="6229350"/>
            <a:ext cx="3352800" cy="52863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www.mindspaceoutsourcing.com</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 Copyright </a:t>
            </a:r>
            <a:r>
              <a:rPr lang="en-US" sz="1000" b="0" i="0" u="none" strike="noStrike" cap="none" dirty="0" smtClean="0">
                <a:solidFill>
                  <a:srgbClr val="7F7F7F"/>
                </a:solidFill>
                <a:latin typeface="Roboto"/>
                <a:ea typeface="Roboto"/>
                <a:cs typeface="Roboto"/>
                <a:sym typeface="Roboto"/>
              </a:rPr>
              <a:t>2021 </a:t>
            </a:r>
            <a:r>
              <a:rPr lang="en-US" sz="1000" b="0" i="0" u="none" strike="noStrike" cap="none" dirty="0" err="1">
                <a:solidFill>
                  <a:srgbClr val="7F7F7F"/>
                </a:solidFill>
                <a:latin typeface="Roboto"/>
                <a:ea typeface="Roboto"/>
                <a:cs typeface="Roboto"/>
                <a:sym typeface="Roboto"/>
              </a:rPr>
              <a:t>Mindspace</a:t>
            </a:r>
            <a:r>
              <a:rPr lang="en-US" sz="1000" b="0" i="0" u="none" strike="noStrike" cap="none" dirty="0">
                <a:solidFill>
                  <a:srgbClr val="7F7F7F"/>
                </a:solidFill>
                <a:latin typeface="Roboto"/>
                <a:ea typeface="Roboto"/>
                <a:cs typeface="Roboto"/>
                <a:sym typeface="Roboto"/>
              </a:rPr>
              <a:t> All rights reserved</a:t>
            </a:r>
            <a:endParaRPr sz="1400" b="0" i="0" u="none" strike="noStrike" cap="none" dirty="0">
              <a:solidFill>
                <a:srgbClr val="000000"/>
              </a:solidFill>
              <a:latin typeface="Arial"/>
              <a:ea typeface="Arial"/>
              <a:cs typeface="Arial"/>
              <a:sym typeface="Arial"/>
            </a:endParaRPr>
          </a:p>
        </p:txBody>
      </p:sp>
      <p:pic>
        <p:nvPicPr>
          <p:cNvPr id="254" name="Google Shape;254;p14"/>
          <p:cNvPicPr preferRelativeResize="0"/>
          <p:nvPr/>
        </p:nvPicPr>
        <p:blipFill rotWithShape="1">
          <a:blip r:embed="rId5">
            <a:alphaModFix/>
          </a:blip>
          <a:srcRect/>
          <a:stretch/>
        </p:blipFill>
        <p:spPr>
          <a:xfrm rot="10800000">
            <a:off x="-20637" y="304800"/>
            <a:ext cx="3525837" cy="803275"/>
          </a:xfrm>
          <a:prstGeom prst="rect">
            <a:avLst/>
          </a:prstGeom>
          <a:noFill/>
          <a:ln>
            <a:noFill/>
          </a:ln>
        </p:spPr>
      </p:pic>
      <p:sp>
        <p:nvSpPr>
          <p:cNvPr id="255" name="Google Shape;255;p14"/>
          <p:cNvSpPr txBox="1"/>
          <p:nvPr/>
        </p:nvSpPr>
        <p:spPr>
          <a:xfrm>
            <a:off x="76200" y="514350"/>
            <a:ext cx="3124200" cy="461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Roboto"/>
              <a:buNone/>
            </a:pPr>
            <a:r>
              <a:rPr lang="en-US" sz="2200" b="1" i="0" u="none" strike="noStrike" cap="none" dirty="0">
                <a:solidFill>
                  <a:schemeClr val="lt1"/>
                </a:solidFill>
                <a:latin typeface="Calibri"/>
                <a:ea typeface="Calibri"/>
                <a:cs typeface="Calibri"/>
                <a:sym typeface="Calibri"/>
              </a:rPr>
              <a:t>CONTACT US</a:t>
            </a:r>
            <a:endParaRPr sz="2200" b="0" i="0" u="none" strike="noStrike" cap="none" dirty="0">
              <a:solidFill>
                <a:srgbClr val="000000"/>
              </a:solidFill>
              <a:latin typeface="Calibri"/>
              <a:ea typeface="Calibri"/>
              <a:cs typeface="Calibri"/>
              <a:sym typeface="Calibri"/>
            </a:endParaRPr>
          </a:p>
        </p:txBody>
      </p:sp>
      <p:sp>
        <p:nvSpPr>
          <p:cNvPr id="10" name="object 9"/>
          <p:cNvSpPr txBox="1">
            <a:spLocks/>
          </p:cNvSpPr>
          <p:nvPr/>
        </p:nvSpPr>
        <p:spPr>
          <a:xfrm>
            <a:off x="97180" y="1817362"/>
            <a:ext cx="8953693" cy="1099222"/>
          </a:xfrm>
          <a:prstGeom prst="rect">
            <a:avLst/>
          </a:prstGeom>
          <a:noFill/>
          <a:ln>
            <a:noFill/>
          </a:ln>
        </p:spPr>
        <p:txBody>
          <a:bodyPr spcFirstLastPara="1" vert="horz" wrap="square" lIns="0" tIns="9091" rIns="0" bIns="0"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marL="10102">
              <a:spcBef>
                <a:spcPts val="72"/>
              </a:spcBef>
            </a:pPr>
            <a:r>
              <a:rPr lang="en-US" sz="3500" b="1" spc="48" dirty="0" err="1" smtClean="0">
                <a:solidFill>
                  <a:srgbClr val="101010"/>
                </a:solidFill>
              </a:rPr>
              <a:t>Mindspace</a:t>
            </a:r>
            <a:r>
              <a:rPr lang="en-US" sz="3500" b="1" spc="48" dirty="0" smtClean="0">
                <a:solidFill>
                  <a:srgbClr val="101010"/>
                </a:solidFill>
              </a:rPr>
              <a:t> </a:t>
            </a:r>
            <a:r>
              <a:rPr lang="en-US" sz="3500" b="1" spc="76" dirty="0" smtClean="0">
                <a:solidFill>
                  <a:srgbClr val="101010"/>
                </a:solidFill>
              </a:rPr>
              <a:t>Outsourcing </a:t>
            </a:r>
            <a:r>
              <a:rPr lang="en-US" sz="3500" b="1" spc="28" dirty="0" smtClean="0">
                <a:solidFill>
                  <a:srgbClr val="101010"/>
                </a:solidFill>
              </a:rPr>
              <a:t>Service </a:t>
            </a:r>
            <a:r>
              <a:rPr lang="en-US" sz="3500" b="1" spc="36" dirty="0" smtClean="0">
                <a:solidFill>
                  <a:srgbClr val="101010"/>
                </a:solidFill>
              </a:rPr>
              <a:t>Pvt.</a:t>
            </a:r>
            <a:r>
              <a:rPr lang="en-US" sz="3500" b="1" spc="127" dirty="0" smtClean="0">
                <a:solidFill>
                  <a:srgbClr val="101010"/>
                </a:solidFill>
              </a:rPr>
              <a:t> </a:t>
            </a:r>
            <a:r>
              <a:rPr lang="en-US" sz="3500" b="1" spc="84" dirty="0" smtClean="0">
                <a:solidFill>
                  <a:srgbClr val="101010"/>
                </a:solidFill>
              </a:rPr>
              <a:t>Ltd.</a:t>
            </a:r>
            <a:r>
              <a:rPr lang="en-US" sz="3500" dirty="0" smtClean="0"/>
              <a:t/>
            </a:r>
            <a:br>
              <a:rPr lang="en-US" sz="3500" dirty="0" smtClean="0"/>
            </a:br>
            <a:endParaRPr lang="en-US" sz="3500" dirty="0">
              <a:latin typeface="Carlito"/>
              <a:cs typeface="Carlito"/>
            </a:endParaRPr>
          </a:p>
        </p:txBody>
      </p:sp>
      <p:sp>
        <p:nvSpPr>
          <p:cNvPr id="11" name="object 10"/>
          <p:cNvSpPr/>
          <p:nvPr/>
        </p:nvSpPr>
        <p:spPr>
          <a:xfrm>
            <a:off x="197181" y="3932007"/>
            <a:ext cx="239157" cy="214313"/>
          </a:xfrm>
          <a:prstGeom prst="rect">
            <a:avLst/>
          </a:prstGeom>
          <a:blipFill>
            <a:blip r:embed="rId6" cstate="print"/>
            <a:stretch>
              <a:fillRect/>
            </a:stretch>
          </a:blipFill>
        </p:spPr>
        <p:txBody>
          <a:bodyPr wrap="square" lIns="0" tIns="0" rIns="0" bIns="0" rtlCol="0"/>
          <a:lstStyle/>
          <a:p>
            <a:endParaRPr/>
          </a:p>
        </p:txBody>
      </p:sp>
      <p:grpSp>
        <p:nvGrpSpPr>
          <p:cNvPr id="12" name="object 11"/>
          <p:cNvGrpSpPr/>
          <p:nvPr/>
        </p:nvGrpSpPr>
        <p:grpSpPr>
          <a:xfrm>
            <a:off x="257158" y="2861909"/>
            <a:ext cx="5754176" cy="263128"/>
            <a:chOff x="598142" y="4836744"/>
            <a:chExt cx="7896225" cy="280670"/>
          </a:xfrm>
        </p:grpSpPr>
        <p:sp>
          <p:nvSpPr>
            <p:cNvPr id="13" name="object 12"/>
            <p:cNvSpPr/>
            <p:nvPr/>
          </p:nvSpPr>
          <p:spPr>
            <a:xfrm>
              <a:off x="598131" y="4836744"/>
              <a:ext cx="238125" cy="280670"/>
            </a:xfrm>
            <a:custGeom>
              <a:avLst/>
              <a:gdLst/>
              <a:ahLst/>
              <a:cxnLst/>
              <a:rect l="l" t="t" r="r" b="b"/>
              <a:pathLst>
                <a:path w="238125" h="280670">
                  <a:moveTo>
                    <a:pt x="237578" y="251447"/>
                  </a:moveTo>
                  <a:lnTo>
                    <a:pt x="236385" y="241363"/>
                  </a:lnTo>
                  <a:lnTo>
                    <a:pt x="236220" y="239941"/>
                  </a:lnTo>
                  <a:lnTo>
                    <a:pt x="223862" y="230263"/>
                  </a:lnTo>
                  <a:lnTo>
                    <a:pt x="207060" y="223342"/>
                  </a:lnTo>
                  <a:lnTo>
                    <a:pt x="188518" y="218681"/>
                  </a:lnTo>
                  <a:lnTo>
                    <a:pt x="187045" y="218338"/>
                  </a:lnTo>
                  <a:lnTo>
                    <a:pt x="184213" y="217690"/>
                  </a:lnTo>
                  <a:lnTo>
                    <a:pt x="182651" y="218338"/>
                  </a:lnTo>
                  <a:lnTo>
                    <a:pt x="181711" y="217093"/>
                  </a:lnTo>
                  <a:lnTo>
                    <a:pt x="184213" y="217690"/>
                  </a:lnTo>
                  <a:lnTo>
                    <a:pt x="185610" y="217093"/>
                  </a:lnTo>
                  <a:lnTo>
                    <a:pt x="186004" y="216928"/>
                  </a:lnTo>
                  <a:lnTo>
                    <a:pt x="159677" y="214960"/>
                  </a:lnTo>
                  <a:lnTo>
                    <a:pt x="142532" y="213677"/>
                  </a:lnTo>
                  <a:lnTo>
                    <a:pt x="138480" y="213321"/>
                  </a:lnTo>
                  <a:lnTo>
                    <a:pt x="139357" y="214960"/>
                  </a:lnTo>
                  <a:lnTo>
                    <a:pt x="135839" y="213080"/>
                  </a:lnTo>
                  <a:lnTo>
                    <a:pt x="138480" y="213321"/>
                  </a:lnTo>
                  <a:lnTo>
                    <a:pt x="138353" y="213080"/>
                  </a:lnTo>
                  <a:lnTo>
                    <a:pt x="137299" y="211124"/>
                  </a:lnTo>
                  <a:lnTo>
                    <a:pt x="145237" y="194475"/>
                  </a:lnTo>
                  <a:lnTo>
                    <a:pt x="162293" y="164693"/>
                  </a:lnTo>
                  <a:lnTo>
                    <a:pt x="180771" y="129336"/>
                  </a:lnTo>
                  <a:lnTo>
                    <a:pt x="192951" y="95948"/>
                  </a:lnTo>
                  <a:lnTo>
                    <a:pt x="192455" y="59588"/>
                  </a:lnTo>
                  <a:lnTo>
                    <a:pt x="177215" y="28994"/>
                  </a:lnTo>
                  <a:lnTo>
                    <a:pt x="151257" y="7886"/>
                  </a:lnTo>
                  <a:lnTo>
                    <a:pt x="118630" y="0"/>
                  </a:lnTo>
                  <a:lnTo>
                    <a:pt x="86055" y="7721"/>
                  </a:lnTo>
                  <a:lnTo>
                    <a:pt x="60109" y="28562"/>
                  </a:lnTo>
                  <a:lnTo>
                    <a:pt x="44742" y="58915"/>
                  </a:lnTo>
                  <a:lnTo>
                    <a:pt x="43916" y="95186"/>
                  </a:lnTo>
                  <a:lnTo>
                    <a:pt x="48602" y="111887"/>
                  </a:lnTo>
                  <a:lnTo>
                    <a:pt x="84899" y="183388"/>
                  </a:lnTo>
                  <a:lnTo>
                    <a:pt x="100990" y="211378"/>
                  </a:lnTo>
                  <a:lnTo>
                    <a:pt x="109118" y="226275"/>
                  </a:lnTo>
                  <a:lnTo>
                    <a:pt x="103847" y="216789"/>
                  </a:lnTo>
                  <a:lnTo>
                    <a:pt x="100990" y="211378"/>
                  </a:lnTo>
                  <a:lnTo>
                    <a:pt x="54648" y="216928"/>
                  </a:lnTo>
                  <a:lnTo>
                    <a:pt x="43992" y="219925"/>
                  </a:lnTo>
                  <a:lnTo>
                    <a:pt x="35775" y="222034"/>
                  </a:lnTo>
                  <a:lnTo>
                    <a:pt x="26949" y="224790"/>
                  </a:lnTo>
                  <a:lnTo>
                    <a:pt x="18440" y="228053"/>
                  </a:lnTo>
                  <a:lnTo>
                    <a:pt x="11176" y="231736"/>
                  </a:lnTo>
                  <a:lnTo>
                    <a:pt x="1511" y="240385"/>
                  </a:lnTo>
                  <a:lnTo>
                    <a:pt x="0" y="248793"/>
                  </a:lnTo>
                  <a:lnTo>
                    <a:pt x="5334" y="256616"/>
                  </a:lnTo>
                  <a:lnTo>
                    <a:pt x="65011" y="276529"/>
                  </a:lnTo>
                  <a:lnTo>
                    <a:pt x="118618" y="280123"/>
                  </a:lnTo>
                  <a:lnTo>
                    <a:pt x="144983" y="279349"/>
                  </a:lnTo>
                  <a:lnTo>
                    <a:pt x="172402" y="276656"/>
                  </a:lnTo>
                  <a:lnTo>
                    <a:pt x="198640" y="271602"/>
                  </a:lnTo>
                  <a:lnTo>
                    <a:pt x="221411" y="263791"/>
                  </a:lnTo>
                  <a:lnTo>
                    <a:pt x="237578" y="251447"/>
                  </a:lnTo>
                  <a:close/>
                </a:path>
              </a:pathLst>
            </a:custGeom>
            <a:solidFill>
              <a:srgbClr val="151616"/>
            </a:solidFill>
          </p:spPr>
          <p:txBody>
            <a:bodyPr wrap="square" lIns="0" tIns="0" rIns="0" bIns="0" rtlCol="0"/>
            <a:lstStyle/>
            <a:p>
              <a:endParaRPr/>
            </a:p>
          </p:txBody>
        </p:sp>
        <p:sp>
          <p:nvSpPr>
            <p:cNvPr id="14" name="object 13"/>
            <p:cNvSpPr/>
            <p:nvPr/>
          </p:nvSpPr>
          <p:spPr>
            <a:xfrm>
              <a:off x="680504" y="4883327"/>
              <a:ext cx="73660" cy="73660"/>
            </a:xfrm>
            <a:custGeom>
              <a:avLst/>
              <a:gdLst/>
              <a:ahLst/>
              <a:cxnLst/>
              <a:rect l="l" t="t" r="r" b="b"/>
              <a:pathLst>
                <a:path w="73659" h="73660">
                  <a:moveTo>
                    <a:pt x="36644" y="0"/>
                  </a:moveTo>
                  <a:lnTo>
                    <a:pt x="22380" y="2879"/>
                  </a:lnTo>
                  <a:lnTo>
                    <a:pt x="10732" y="10733"/>
                  </a:lnTo>
                  <a:lnTo>
                    <a:pt x="2879" y="22379"/>
                  </a:lnTo>
                  <a:lnTo>
                    <a:pt x="0" y="36639"/>
                  </a:lnTo>
                  <a:lnTo>
                    <a:pt x="2879" y="50906"/>
                  </a:lnTo>
                  <a:lnTo>
                    <a:pt x="10732" y="62557"/>
                  </a:lnTo>
                  <a:lnTo>
                    <a:pt x="22380" y="70411"/>
                  </a:lnTo>
                  <a:lnTo>
                    <a:pt x="36644" y="73291"/>
                  </a:lnTo>
                  <a:lnTo>
                    <a:pt x="50907" y="70411"/>
                  </a:lnTo>
                  <a:lnTo>
                    <a:pt x="62555" y="62557"/>
                  </a:lnTo>
                  <a:lnTo>
                    <a:pt x="70409" y="50906"/>
                  </a:lnTo>
                  <a:lnTo>
                    <a:pt x="73289" y="36639"/>
                  </a:lnTo>
                  <a:lnTo>
                    <a:pt x="70409" y="22379"/>
                  </a:lnTo>
                  <a:lnTo>
                    <a:pt x="62555" y="10733"/>
                  </a:lnTo>
                  <a:lnTo>
                    <a:pt x="50907" y="2879"/>
                  </a:lnTo>
                  <a:lnTo>
                    <a:pt x="36644" y="0"/>
                  </a:lnTo>
                  <a:close/>
                </a:path>
              </a:pathLst>
            </a:custGeom>
            <a:solidFill>
              <a:srgbClr val="FFFFFF"/>
            </a:solidFill>
          </p:spPr>
          <p:txBody>
            <a:bodyPr wrap="square" lIns="0" tIns="0" rIns="0" bIns="0" rtlCol="0"/>
            <a:lstStyle/>
            <a:p>
              <a:endParaRPr/>
            </a:p>
          </p:txBody>
        </p:sp>
        <p:sp>
          <p:nvSpPr>
            <p:cNvPr id="15" name="object 14"/>
            <p:cNvSpPr/>
            <p:nvPr/>
          </p:nvSpPr>
          <p:spPr>
            <a:xfrm>
              <a:off x="680504" y="4883327"/>
              <a:ext cx="73660" cy="73660"/>
            </a:xfrm>
            <a:custGeom>
              <a:avLst/>
              <a:gdLst/>
              <a:ahLst/>
              <a:cxnLst/>
              <a:rect l="l" t="t" r="r" b="b"/>
              <a:pathLst>
                <a:path w="73659" h="73660">
                  <a:moveTo>
                    <a:pt x="36644" y="0"/>
                  </a:moveTo>
                  <a:lnTo>
                    <a:pt x="50907" y="2879"/>
                  </a:lnTo>
                  <a:lnTo>
                    <a:pt x="62555" y="10733"/>
                  </a:lnTo>
                  <a:lnTo>
                    <a:pt x="70409" y="22379"/>
                  </a:lnTo>
                  <a:lnTo>
                    <a:pt x="73289" y="36639"/>
                  </a:lnTo>
                  <a:lnTo>
                    <a:pt x="70409" y="50906"/>
                  </a:lnTo>
                  <a:lnTo>
                    <a:pt x="62555" y="62557"/>
                  </a:lnTo>
                  <a:lnTo>
                    <a:pt x="50907" y="70411"/>
                  </a:lnTo>
                  <a:lnTo>
                    <a:pt x="36644" y="73291"/>
                  </a:lnTo>
                  <a:lnTo>
                    <a:pt x="22380" y="70411"/>
                  </a:lnTo>
                  <a:lnTo>
                    <a:pt x="10732" y="62557"/>
                  </a:lnTo>
                  <a:lnTo>
                    <a:pt x="2879" y="50906"/>
                  </a:lnTo>
                  <a:lnTo>
                    <a:pt x="0" y="36639"/>
                  </a:lnTo>
                  <a:lnTo>
                    <a:pt x="2879" y="22379"/>
                  </a:lnTo>
                  <a:lnTo>
                    <a:pt x="10732" y="10733"/>
                  </a:lnTo>
                  <a:lnTo>
                    <a:pt x="22380" y="2879"/>
                  </a:lnTo>
                  <a:lnTo>
                    <a:pt x="36644" y="0"/>
                  </a:lnTo>
                  <a:close/>
                </a:path>
              </a:pathLst>
            </a:custGeom>
            <a:ln w="7199">
              <a:solidFill>
                <a:srgbClr val="151616"/>
              </a:solidFill>
            </a:ln>
          </p:spPr>
          <p:txBody>
            <a:bodyPr wrap="square" lIns="0" tIns="0" rIns="0" bIns="0" rtlCol="0"/>
            <a:lstStyle/>
            <a:p>
              <a:endParaRPr/>
            </a:p>
          </p:txBody>
        </p:sp>
        <p:sp>
          <p:nvSpPr>
            <p:cNvPr id="16" name="object 15"/>
            <p:cNvSpPr/>
            <p:nvPr/>
          </p:nvSpPr>
          <p:spPr>
            <a:xfrm>
              <a:off x="598131" y="4836744"/>
              <a:ext cx="238125" cy="280670"/>
            </a:xfrm>
            <a:custGeom>
              <a:avLst/>
              <a:gdLst/>
              <a:ahLst/>
              <a:cxnLst/>
              <a:rect l="l" t="t" r="r" b="b"/>
              <a:pathLst>
                <a:path w="238125" h="280670">
                  <a:moveTo>
                    <a:pt x="237578" y="251447"/>
                  </a:moveTo>
                  <a:lnTo>
                    <a:pt x="236385" y="241363"/>
                  </a:lnTo>
                  <a:lnTo>
                    <a:pt x="236220" y="239941"/>
                  </a:lnTo>
                  <a:lnTo>
                    <a:pt x="223862" y="230263"/>
                  </a:lnTo>
                  <a:lnTo>
                    <a:pt x="207060" y="223342"/>
                  </a:lnTo>
                  <a:lnTo>
                    <a:pt x="188518" y="218681"/>
                  </a:lnTo>
                  <a:lnTo>
                    <a:pt x="187045" y="218338"/>
                  </a:lnTo>
                  <a:lnTo>
                    <a:pt x="184213" y="217690"/>
                  </a:lnTo>
                  <a:lnTo>
                    <a:pt x="182651" y="218338"/>
                  </a:lnTo>
                  <a:lnTo>
                    <a:pt x="181711" y="217093"/>
                  </a:lnTo>
                  <a:lnTo>
                    <a:pt x="184213" y="217690"/>
                  </a:lnTo>
                  <a:lnTo>
                    <a:pt x="185610" y="217093"/>
                  </a:lnTo>
                  <a:lnTo>
                    <a:pt x="186004" y="216928"/>
                  </a:lnTo>
                  <a:lnTo>
                    <a:pt x="159677" y="214960"/>
                  </a:lnTo>
                  <a:lnTo>
                    <a:pt x="142532" y="213677"/>
                  </a:lnTo>
                  <a:lnTo>
                    <a:pt x="138480" y="213321"/>
                  </a:lnTo>
                  <a:lnTo>
                    <a:pt x="139357" y="214960"/>
                  </a:lnTo>
                  <a:lnTo>
                    <a:pt x="135839" y="213080"/>
                  </a:lnTo>
                  <a:lnTo>
                    <a:pt x="138480" y="213321"/>
                  </a:lnTo>
                  <a:lnTo>
                    <a:pt x="138353" y="213080"/>
                  </a:lnTo>
                  <a:lnTo>
                    <a:pt x="137299" y="211124"/>
                  </a:lnTo>
                  <a:lnTo>
                    <a:pt x="145237" y="194475"/>
                  </a:lnTo>
                  <a:lnTo>
                    <a:pt x="162293" y="164693"/>
                  </a:lnTo>
                  <a:lnTo>
                    <a:pt x="180771" y="129336"/>
                  </a:lnTo>
                  <a:lnTo>
                    <a:pt x="192951" y="95948"/>
                  </a:lnTo>
                  <a:lnTo>
                    <a:pt x="192455" y="59588"/>
                  </a:lnTo>
                  <a:lnTo>
                    <a:pt x="177215" y="28994"/>
                  </a:lnTo>
                  <a:lnTo>
                    <a:pt x="151257" y="7886"/>
                  </a:lnTo>
                  <a:lnTo>
                    <a:pt x="118630" y="0"/>
                  </a:lnTo>
                  <a:lnTo>
                    <a:pt x="86055" y="7721"/>
                  </a:lnTo>
                  <a:lnTo>
                    <a:pt x="60109" y="28562"/>
                  </a:lnTo>
                  <a:lnTo>
                    <a:pt x="44742" y="58915"/>
                  </a:lnTo>
                  <a:lnTo>
                    <a:pt x="43916" y="95186"/>
                  </a:lnTo>
                  <a:lnTo>
                    <a:pt x="48602" y="111887"/>
                  </a:lnTo>
                  <a:lnTo>
                    <a:pt x="84899" y="183388"/>
                  </a:lnTo>
                  <a:lnTo>
                    <a:pt x="100990" y="211378"/>
                  </a:lnTo>
                  <a:lnTo>
                    <a:pt x="109118" y="226275"/>
                  </a:lnTo>
                  <a:lnTo>
                    <a:pt x="103847" y="216789"/>
                  </a:lnTo>
                  <a:lnTo>
                    <a:pt x="100990" y="211378"/>
                  </a:lnTo>
                  <a:lnTo>
                    <a:pt x="54648" y="216928"/>
                  </a:lnTo>
                  <a:lnTo>
                    <a:pt x="43992" y="219925"/>
                  </a:lnTo>
                  <a:lnTo>
                    <a:pt x="35775" y="222034"/>
                  </a:lnTo>
                  <a:lnTo>
                    <a:pt x="26949" y="224790"/>
                  </a:lnTo>
                  <a:lnTo>
                    <a:pt x="18440" y="228053"/>
                  </a:lnTo>
                  <a:lnTo>
                    <a:pt x="11176" y="231736"/>
                  </a:lnTo>
                  <a:lnTo>
                    <a:pt x="1511" y="240385"/>
                  </a:lnTo>
                  <a:lnTo>
                    <a:pt x="0" y="248793"/>
                  </a:lnTo>
                  <a:lnTo>
                    <a:pt x="5334" y="256616"/>
                  </a:lnTo>
                  <a:lnTo>
                    <a:pt x="65011" y="276529"/>
                  </a:lnTo>
                  <a:lnTo>
                    <a:pt x="118618" y="280123"/>
                  </a:lnTo>
                  <a:lnTo>
                    <a:pt x="144983" y="279349"/>
                  </a:lnTo>
                  <a:lnTo>
                    <a:pt x="172402" y="276656"/>
                  </a:lnTo>
                  <a:lnTo>
                    <a:pt x="198640" y="271602"/>
                  </a:lnTo>
                  <a:lnTo>
                    <a:pt x="221411" y="263791"/>
                  </a:lnTo>
                  <a:lnTo>
                    <a:pt x="237578" y="251447"/>
                  </a:lnTo>
                  <a:close/>
                </a:path>
              </a:pathLst>
            </a:custGeom>
            <a:solidFill>
              <a:srgbClr val="151616"/>
            </a:solidFill>
          </p:spPr>
          <p:txBody>
            <a:bodyPr wrap="square" lIns="0" tIns="0" rIns="0" bIns="0" rtlCol="0"/>
            <a:lstStyle/>
            <a:p>
              <a:endParaRPr/>
            </a:p>
          </p:txBody>
        </p:sp>
        <p:sp>
          <p:nvSpPr>
            <p:cNvPr id="17" name="object 16"/>
            <p:cNvSpPr/>
            <p:nvPr/>
          </p:nvSpPr>
          <p:spPr>
            <a:xfrm>
              <a:off x="680504" y="4883327"/>
              <a:ext cx="73660" cy="73660"/>
            </a:xfrm>
            <a:custGeom>
              <a:avLst/>
              <a:gdLst/>
              <a:ahLst/>
              <a:cxnLst/>
              <a:rect l="l" t="t" r="r" b="b"/>
              <a:pathLst>
                <a:path w="73659" h="73660">
                  <a:moveTo>
                    <a:pt x="36644" y="0"/>
                  </a:moveTo>
                  <a:lnTo>
                    <a:pt x="22380" y="2879"/>
                  </a:lnTo>
                  <a:lnTo>
                    <a:pt x="10732" y="10733"/>
                  </a:lnTo>
                  <a:lnTo>
                    <a:pt x="2879" y="22379"/>
                  </a:lnTo>
                  <a:lnTo>
                    <a:pt x="0" y="36639"/>
                  </a:lnTo>
                  <a:lnTo>
                    <a:pt x="2879" y="50906"/>
                  </a:lnTo>
                  <a:lnTo>
                    <a:pt x="10732" y="62557"/>
                  </a:lnTo>
                  <a:lnTo>
                    <a:pt x="22380" y="70411"/>
                  </a:lnTo>
                  <a:lnTo>
                    <a:pt x="36644" y="73291"/>
                  </a:lnTo>
                  <a:lnTo>
                    <a:pt x="50907" y="70411"/>
                  </a:lnTo>
                  <a:lnTo>
                    <a:pt x="62555" y="62557"/>
                  </a:lnTo>
                  <a:lnTo>
                    <a:pt x="70409" y="50906"/>
                  </a:lnTo>
                  <a:lnTo>
                    <a:pt x="73289" y="36639"/>
                  </a:lnTo>
                  <a:lnTo>
                    <a:pt x="70409" y="22379"/>
                  </a:lnTo>
                  <a:lnTo>
                    <a:pt x="62555" y="10733"/>
                  </a:lnTo>
                  <a:lnTo>
                    <a:pt x="50907" y="2879"/>
                  </a:lnTo>
                  <a:lnTo>
                    <a:pt x="36644" y="0"/>
                  </a:lnTo>
                  <a:close/>
                </a:path>
              </a:pathLst>
            </a:custGeom>
            <a:solidFill>
              <a:srgbClr val="FFFFFF"/>
            </a:solidFill>
          </p:spPr>
          <p:txBody>
            <a:bodyPr wrap="square" lIns="0" tIns="0" rIns="0" bIns="0" rtlCol="0"/>
            <a:lstStyle/>
            <a:p>
              <a:endParaRPr/>
            </a:p>
          </p:txBody>
        </p:sp>
        <p:sp>
          <p:nvSpPr>
            <p:cNvPr id="18" name="object 17"/>
            <p:cNvSpPr/>
            <p:nvPr/>
          </p:nvSpPr>
          <p:spPr>
            <a:xfrm>
              <a:off x="680504" y="4883327"/>
              <a:ext cx="73660" cy="73660"/>
            </a:xfrm>
            <a:custGeom>
              <a:avLst/>
              <a:gdLst/>
              <a:ahLst/>
              <a:cxnLst/>
              <a:rect l="l" t="t" r="r" b="b"/>
              <a:pathLst>
                <a:path w="73659" h="73660">
                  <a:moveTo>
                    <a:pt x="36644" y="0"/>
                  </a:moveTo>
                  <a:lnTo>
                    <a:pt x="50907" y="2879"/>
                  </a:lnTo>
                  <a:lnTo>
                    <a:pt x="62555" y="10733"/>
                  </a:lnTo>
                  <a:lnTo>
                    <a:pt x="70409" y="22379"/>
                  </a:lnTo>
                  <a:lnTo>
                    <a:pt x="73289" y="36639"/>
                  </a:lnTo>
                  <a:lnTo>
                    <a:pt x="70409" y="50906"/>
                  </a:lnTo>
                  <a:lnTo>
                    <a:pt x="62555" y="62557"/>
                  </a:lnTo>
                  <a:lnTo>
                    <a:pt x="50907" y="70411"/>
                  </a:lnTo>
                  <a:lnTo>
                    <a:pt x="36644" y="73291"/>
                  </a:lnTo>
                  <a:lnTo>
                    <a:pt x="22380" y="70411"/>
                  </a:lnTo>
                  <a:lnTo>
                    <a:pt x="10732" y="62557"/>
                  </a:lnTo>
                  <a:lnTo>
                    <a:pt x="2879" y="50906"/>
                  </a:lnTo>
                  <a:lnTo>
                    <a:pt x="0" y="36639"/>
                  </a:lnTo>
                  <a:lnTo>
                    <a:pt x="2879" y="22379"/>
                  </a:lnTo>
                  <a:lnTo>
                    <a:pt x="10732" y="10733"/>
                  </a:lnTo>
                  <a:lnTo>
                    <a:pt x="22380" y="2879"/>
                  </a:lnTo>
                  <a:lnTo>
                    <a:pt x="36644" y="0"/>
                  </a:lnTo>
                  <a:close/>
                </a:path>
              </a:pathLst>
            </a:custGeom>
            <a:ln w="7199">
              <a:solidFill>
                <a:srgbClr val="151616"/>
              </a:solidFill>
            </a:ln>
          </p:spPr>
          <p:txBody>
            <a:bodyPr wrap="square" lIns="0" tIns="0" rIns="0" bIns="0" rtlCol="0"/>
            <a:lstStyle/>
            <a:p>
              <a:endParaRPr/>
            </a:p>
          </p:txBody>
        </p:sp>
        <p:sp>
          <p:nvSpPr>
            <p:cNvPr id="19" name="object 18"/>
            <p:cNvSpPr/>
            <p:nvPr/>
          </p:nvSpPr>
          <p:spPr>
            <a:xfrm>
              <a:off x="4577308" y="4836744"/>
              <a:ext cx="238125" cy="280670"/>
            </a:xfrm>
            <a:custGeom>
              <a:avLst/>
              <a:gdLst/>
              <a:ahLst/>
              <a:cxnLst/>
              <a:rect l="l" t="t" r="r" b="b"/>
              <a:pathLst>
                <a:path w="238125" h="280670">
                  <a:moveTo>
                    <a:pt x="237566" y="251447"/>
                  </a:moveTo>
                  <a:lnTo>
                    <a:pt x="236372" y="241363"/>
                  </a:lnTo>
                  <a:lnTo>
                    <a:pt x="236207" y="239941"/>
                  </a:lnTo>
                  <a:lnTo>
                    <a:pt x="223862" y="230263"/>
                  </a:lnTo>
                  <a:lnTo>
                    <a:pt x="207060" y="223342"/>
                  </a:lnTo>
                  <a:lnTo>
                    <a:pt x="188506" y="218681"/>
                  </a:lnTo>
                  <a:lnTo>
                    <a:pt x="187032" y="218338"/>
                  </a:lnTo>
                  <a:lnTo>
                    <a:pt x="184213" y="217690"/>
                  </a:lnTo>
                  <a:lnTo>
                    <a:pt x="182651" y="218338"/>
                  </a:lnTo>
                  <a:lnTo>
                    <a:pt x="181711" y="217093"/>
                  </a:lnTo>
                  <a:lnTo>
                    <a:pt x="184213" y="217690"/>
                  </a:lnTo>
                  <a:lnTo>
                    <a:pt x="185610" y="217093"/>
                  </a:lnTo>
                  <a:lnTo>
                    <a:pt x="186004" y="216928"/>
                  </a:lnTo>
                  <a:lnTo>
                    <a:pt x="159677" y="214960"/>
                  </a:lnTo>
                  <a:lnTo>
                    <a:pt x="142532" y="213677"/>
                  </a:lnTo>
                  <a:lnTo>
                    <a:pt x="138468" y="213321"/>
                  </a:lnTo>
                  <a:lnTo>
                    <a:pt x="139357" y="214960"/>
                  </a:lnTo>
                  <a:lnTo>
                    <a:pt x="135839" y="213080"/>
                  </a:lnTo>
                  <a:lnTo>
                    <a:pt x="138468" y="213321"/>
                  </a:lnTo>
                  <a:lnTo>
                    <a:pt x="138341" y="213080"/>
                  </a:lnTo>
                  <a:lnTo>
                    <a:pt x="137299" y="211124"/>
                  </a:lnTo>
                  <a:lnTo>
                    <a:pt x="145224" y="194475"/>
                  </a:lnTo>
                  <a:lnTo>
                    <a:pt x="162293" y="164693"/>
                  </a:lnTo>
                  <a:lnTo>
                    <a:pt x="180771" y="129336"/>
                  </a:lnTo>
                  <a:lnTo>
                    <a:pt x="192951" y="95948"/>
                  </a:lnTo>
                  <a:lnTo>
                    <a:pt x="192443" y="59588"/>
                  </a:lnTo>
                  <a:lnTo>
                    <a:pt x="177203" y="28994"/>
                  </a:lnTo>
                  <a:lnTo>
                    <a:pt x="151257" y="7886"/>
                  </a:lnTo>
                  <a:lnTo>
                    <a:pt x="118630" y="0"/>
                  </a:lnTo>
                  <a:lnTo>
                    <a:pt x="86042" y="7721"/>
                  </a:lnTo>
                  <a:lnTo>
                    <a:pt x="60109" y="28562"/>
                  </a:lnTo>
                  <a:lnTo>
                    <a:pt x="44742" y="58915"/>
                  </a:lnTo>
                  <a:lnTo>
                    <a:pt x="43916" y="95186"/>
                  </a:lnTo>
                  <a:lnTo>
                    <a:pt x="48590" y="111887"/>
                  </a:lnTo>
                  <a:lnTo>
                    <a:pt x="84899" y="183388"/>
                  </a:lnTo>
                  <a:lnTo>
                    <a:pt x="100990" y="211378"/>
                  </a:lnTo>
                  <a:lnTo>
                    <a:pt x="109118" y="226275"/>
                  </a:lnTo>
                  <a:lnTo>
                    <a:pt x="103847" y="216789"/>
                  </a:lnTo>
                  <a:lnTo>
                    <a:pt x="100990" y="211378"/>
                  </a:lnTo>
                  <a:lnTo>
                    <a:pt x="54648" y="216928"/>
                  </a:lnTo>
                  <a:lnTo>
                    <a:pt x="43992" y="219925"/>
                  </a:lnTo>
                  <a:lnTo>
                    <a:pt x="35763" y="222034"/>
                  </a:lnTo>
                  <a:lnTo>
                    <a:pt x="26936" y="224790"/>
                  </a:lnTo>
                  <a:lnTo>
                    <a:pt x="18427" y="228053"/>
                  </a:lnTo>
                  <a:lnTo>
                    <a:pt x="11176" y="231736"/>
                  </a:lnTo>
                  <a:lnTo>
                    <a:pt x="1498" y="240385"/>
                  </a:lnTo>
                  <a:lnTo>
                    <a:pt x="0" y="248793"/>
                  </a:lnTo>
                  <a:lnTo>
                    <a:pt x="5334" y="256616"/>
                  </a:lnTo>
                  <a:lnTo>
                    <a:pt x="65011" y="276529"/>
                  </a:lnTo>
                  <a:lnTo>
                    <a:pt x="118618" y="280123"/>
                  </a:lnTo>
                  <a:lnTo>
                    <a:pt x="144970" y="279349"/>
                  </a:lnTo>
                  <a:lnTo>
                    <a:pt x="172402" y="276656"/>
                  </a:lnTo>
                  <a:lnTo>
                    <a:pt x="198628" y="271602"/>
                  </a:lnTo>
                  <a:lnTo>
                    <a:pt x="221411" y="263791"/>
                  </a:lnTo>
                  <a:lnTo>
                    <a:pt x="237566" y="251447"/>
                  </a:lnTo>
                  <a:close/>
                </a:path>
              </a:pathLst>
            </a:custGeom>
            <a:solidFill>
              <a:srgbClr val="151616"/>
            </a:solidFill>
          </p:spPr>
          <p:txBody>
            <a:bodyPr wrap="square" lIns="0" tIns="0" rIns="0" bIns="0" rtlCol="0"/>
            <a:lstStyle/>
            <a:p>
              <a:endParaRPr/>
            </a:p>
          </p:txBody>
        </p:sp>
        <p:sp>
          <p:nvSpPr>
            <p:cNvPr id="20" name="object 19"/>
            <p:cNvSpPr/>
            <p:nvPr/>
          </p:nvSpPr>
          <p:spPr>
            <a:xfrm>
              <a:off x="4659668" y="4883327"/>
              <a:ext cx="73660" cy="73660"/>
            </a:xfrm>
            <a:custGeom>
              <a:avLst/>
              <a:gdLst/>
              <a:ahLst/>
              <a:cxnLst/>
              <a:rect l="l" t="t" r="r" b="b"/>
              <a:pathLst>
                <a:path w="73660" h="73660">
                  <a:moveTo>
                    <a:pt x="36652" y="0"/>
                  </a:moveTo>
                  <a:lnTo>
                    <a:pt x="22384" y="2879"/>
                  </a:lnTo>
                  <a:lnTo>
                    <a:pt x="10734" y="10733"/>
                  </a:lnTo>
                  <a:lnTo>
                    <a:pt x="2880" y="22379"/>
                  </a:lnTo>
                  <a:lnTo>
                    <a:pt x="0" y="36639"/>
                  </a:lnTo>
                  <a:lnTo>
                    <a:pt x="2880" y="50906"/>
                  </a:lnTo>
                  <a:lnTo>
                    <a:pt x="10734" y="62557"/>
                  </a:lnTo>
                  <a:lnTo>
                    <a:pt x="22384" y="70411"/>
                  </a:lnTo>
                  <a:lnTo>
                    <a:pt x="36652" y="73291"/>
                  </a:lnTo>
                  <a:lnTo>
                    <a:pt x="50912" y="70411"/>
                  </a:lnTo>
                  <a:lnTo>
                    <a:pt x="62558" y="62557"/>
                  </a:lnTo>
                  <a:lnTo>
                    <a:pt x="70411" y="50906"/>
                  </a:lnTo>
                  <a:lnTo>
                    <a:pt x="73291" y="36639"/>
                  </a:lnTo>
                  <a:lnTo>
                    <a:pt x="70411" y="22379"/>
                  </a:lnTo>
                  <a:lnTo>
                    <a:pt x="62558" y="10733"/>
                  </a:lnTo>
                  <a:lnTo>
                    <a:pt x="50912" y="2879"/>
                  </a:lnTo>
                  <a:lnTo>
                    <a:pt x="36652" y="0"/>
                  </a:lnTo>
                  <a:close/>
                </a:path>
              </a:pathLst>
            </a:custGeom>
            <a:solidFill>
              <a:srgbClr val="FFFFFF"/>
            </a:solidFill>
          </p:spPr>
          <p:txBody>
            <a:bodyPr wrap="square" lIns="0" tIns="0" rIns="0" bIns="0" rtlCol="0"/>
            <a:lstStyle/>
            <a:p>
              <a:endParaRPr/>
            </a:p>
          </p:txBody>
        </p:sp>
        <p:sp>
          <p:nvSpPr>
            <p:cNvPr id="21" name="object 20"/>
            <p:cNvSpPr/>
            <p:nvPr/>
          </p:nvSpPr>
          <p:spPr>
            <a:xfrm>
              <a:off x="4659668" y="4883327"/>
              <a:ext cx="73660" cy="73660"/>
            </a:xfrm>
            <a:custGeom>
              <a:avLst/>
              <a:gdLst/>
              <a:ahLst/>
              <a:cxnLst/>
              <a:rect l="l" t="t" r="r" b="b"/>
              <a:pathLst>
                <a:path w="73660" h="73660">
                  <a:moveTo>
                    <a:pt x="36652" y="0"/>
                  </a:moveTo>
                  <a:lnTo>
                    <a:pt x="50912" y="2879"/>
                  </a:lnTo>
                  <a:lnTo>
                    <a:pt x="62558" y="10733"/>
                  </a:lnTo>
                  <a:lnTo>
                    <a:pt x="70411" y="22379"/>
                  </a:lnTo>
                  <a:lnTo>
                    <a:pt x="73291" y="36639"/>
                  </a:lnTo>
                  <a:lnTo>
                    <a:pt x="70411" y="50906"/>
                  </a:lnTo>
                  <a:lnTo>
                    <a:pt x="62558" y="62557"/>
                  </a:lnTo>
                  <a:lnTo>
                    <a:pt x="50912" y="70411"/>
                  </a:lnTo>
                  <a:lnTo>
                    <a:pt x="36652" y="73291"/>
                  </a:lnTo>
                  <a:lnTo>
                    <a:pt x="22384" y="70411"/>
                  </a:lnTo>
                  <a:lnTo>
                    <a:pt x="10734" y="62557"/>
                  </a:lnTo>
                  <a:lnTo>
                    <a:pt x="2880" y="50906"/>
                  </a:lnTo>
                  <a:lnTo>
                    <a:pt x="0" y="36639"/>
                  </a:lnTo>
                  <a:lnTo>
                    <a:pt x="2880" y="22379"/>
                  </a:lnTo>
                  <a:lnTo>
                    <a:pt x="10734" y="10733"/>
                  </a:lnTo>
                  <a:lnTo>
                    <a:pt x="22384" y="2879"/>
                  </a:lnTo>
                  <a:lnTo>
                    <a:pt x="36652" y="0"/>
                  </a:lnTo>
                  <a:close/>
                </a:path>
              </a:pathLst>
            </a:custGeom>
            <a:ln w="7199">
              <a:solidFill>
                <a:srgbClr val="151616"/>
              </a:solidFill>
            </a:ln>
          </p:spPr>
          <p:txBody>
            <a:bodyPr wrap="square" lIns="0" tIns="0" rIns="0" bIns="0" rtlCol="0"/>
            <a:lstStyle/>
            <a:p>
              <a:endParaRPr/>
            </a:p>
          </p:txBody>
        </p:sp>
        <p:sp>
          <p:nvSpPr>
            <p:cNvPr id="22" name="object 21"/>
            <p:cNvSpPr/>
            <p:nvPr/>
          </p:nvSpPr>
          <p:spPr>
            <a:xfrm>
              <a:off x="4577308" y="4836744"/>
              <a:ext cx="238125" cy="280670"/>
            </a:xfrm>
            <a:custGeom>
              <a:avLst/>
              <a:gdLst/>
              <a:ahLst/>
              <a:cxnLst/>
              <a:rect l="l" t="t" r="r" b="b"/>
              <a:pathLst>
                <a:path w="238125" h="280670">
                  <a:moveTo>
                    <a:pt x="237566" y="251447"/>
                  </a:moveTo>
                  <a:lnTo>
                    <a:pt x="236372" y="241363"/>
                  </a:lnTo>
                  <a:lnTo>
                    <a:pt x="236207" y="239941"/>
                  </a:lnTo>
                  <a:lnTo>
                    <a:pt x="223862" y="230263"/>
                  </a:lnTo>
                  <a:lnTo>
                    <a:pt x="207060" y="223342"/>
                  </a:lnTo>
                  <a:lnTo>
                    <a:pt x="188506" y="218681"/>
                  </a:lnTo>
                  <a:lnTo>
                    <a:pt x="187032" y="218338"/>
                  </a:lnTo>
                  <a:lnTo>
                    <a:pt x="184213" y="217690"/>
                  </a:lnTo>
                  <a:lnTo>
                    <a:pt x="182651" y="218338"/>
                  </a:lnTo>
                  <a:lnTo>
                    <a:pt x="181711" y="217093"/>
                  </a:lnTo>
                  <a:lnTo>
                    <a:pt x="184213" y="217690"/>
                  </a:lnTo>
                  <a:lnTo>
                    <a:pt x="185610" y="217093"/>
                  </a:lnTo>
                  <a:lnTo>
                    <a:pt x="186004" y="216928"/>
                  </a:lnTo>
                  <a:lnTo>
                    <a:pt x="159677" y="214960"/>
                  </a:lnTo>
                  <a:lnTo>
                    <a:pt x="142532" y="213677"/>
                  </a:lnTo>
                  <a:lnTo>
                    <a:pt x="138468" y="213321"/>
                  </a:lnTo>
                  <a:lnTo>
                    <a:pt x="139357" y="214960"/>
                  </a:lnTo>
                  <a:lnTo>
                    <a:pt x="135839" y="213080"/>
                  </a:lnTo>
                  <a:lnTo>
                    <a:pt x="138468" y="213321"/>
                  </a:lnTo>
                  <a:lnTo>
                    <a:pt x="138341" y="213080"/>
                  </a:lnTo>
                  <a:lnTo>
                    <a:pt x="137299" y="211124"/>
                  </a:lnTo>
                  <a:lnTo>
                    <a:pt x="145224" y="194475"/>
                  </a:lnTo>
                  <a:lnTo>
                    <a:pt x="162293" y="164693"/>
                  </a:lnTo>
                  <a:lnTo>
                    <a:pt x="180771" y="129336"/>
                  </a:lnTo>
                  <a:lnTo>
                    <a:pt x="192951" y="95948"/>
                  </a:lnTo>
                  <a:lnTo>
                    <a:pt x="192443" y="59588"/>
                  </a:lnTo>
                  <a:lnTo>
                    <a:pt x="177203" y="28994"/>
                  </a:lnTo>
                  <a:lnTo>
                    <a:pt x="151257" y="7886"/>
                  </a:lnTo>
                  <a:lnTo>
                    <a:pt x="118630" y="0"/>
                  </a:lnTo>
                  <a:lnTo>
                    <a:pt x="86042" y="7721"/>
                  </a:lnTo>
                  <a:lnTo>
                    <a:pt x="60109" y="28562"/>
                  </a:lnTo>
                  <a:lnTo>
                    <a:pt x="44742" y="58915"/>
                  </a:lnTo>
                  <a:lnTo>
                    <a:pt x="43916" y="95186"/>
                  </a:lnTo>
                  <a:lnTo>
                    <a:pt x="48590" y="111887"/>
                  </a:lnTo>
                  <a:lnTo>
                    <a:pt x="84899" y="183388"/>
                  </a:lnTo>
                  <a:lnTo>
                    <a:pt x="100990" y="211378"/>
                  </a:lnTo>
                  <a:lnTo>
                    <a:pt x="109118" y="226275"/>
                  </a:lnTo>
                  <a:lnTo>
                    <a:pt x="103847" y="216789"/>
                  </a:lnTo>
                  <a:lnTo>
                    <a:pt x="100990" y="211378"/>
                  </a:lnTo>
                  <a:lnTo>
                    <a:pt x="54648" y="216928"/>
                  </a:lnTo>
                  <a:lnTo>
                    <a:pt x="43992" y="219925"/>
                  </a:lnTo>
                  <a:lnTo>
                    <a:pt x="35763" y="222034"/>
                  </a:lnTo>
                  <a:lnTo>
                    <a:pt x="26936" y="224790"/>
                  </a:lnTo>
                  <a:lnTo>
                    <a:pt x="18427" y="228053"/>
                  </a:lnTo>
                  <a:lnTo>
                    <a:pt x="11176" y="231736"/>
                  </a:lnTo>
                  <a:lnTo>
                    <a:pt x="1498" y="240385"/>
                  </a:lnTo>
                  <a:lnTo>
                    <a:pt x="0" y="248793"/>
                  </a:lnTo>
                  <a:lnTo>
                    <a:pt x="5334" y="256616"/>
                  </a:lnTo>
                  <a:lnTo>
                    <a:pt x="65011" y="276529"/>
                  </a:lnTo>
                  <a:lnTo>
                    <a:pt x="118618" y="280123"/>
                  </a:lnTo>
                  <a:lnTo>
                    <a:pt x="144970" y="279349"/>
                  </a:lnTo>
                  <a:lnTo>
                    <a:pt x="172402" y="276656"/>
                  </a:lnTo>
                  <a:lnTo>
                    <a:pt x="198628" y="271602"/>
                  </a:lnTo>
                  <a:lnTo>
                    <a:pt x="221411" y="263791"/>
                  </a:lnTo>
                  <a:lnTo>
                    <a:pt x="237566" y="251447"/>
                  </a:lnTo>
                  <a:close/>
                </a:path>
              </a:pathLst>
            </a:custGeom>
            <a:solidFill>
              <a:srgbClr val="151616"/>
            </a:solidFill>
          </p:spPr>
          <p:txBody>
            <a:bodyPr wrap="square" lIns="0" tIns="0" rIns="0" bIns="0" rtlCol="0"/>
            <a:lstStyle/>
            <a:p>
              <a:endParaRPr/>
            </a:p>
          </p:txBody>
        </p:sp>
        <p:sp>
          <p:nvSpPr>
            <p:cNvPr id="23" name="object 22"/>
            <p:cNvSpPr/>
            <p:nvPr/>
          </p:nvSpPr>
          <p:spPr>
            <a:xfrm>
              <a:off x="4659668" y="4883327"/>
              <a:ext cx="73660" cy="73660"/>
            </a:xfrm>
            <a:custGeom>
              <a:avLst/>
              <a:gdLst/>
              <a:ahLst/>
              <a:cxnLst/>
              <a:rect l="l" t="t" r="r" b="b"/>
              <a:pathLst>
                <a:path w="73660" h="73660">
                  <a:moveTo>
                    <a:pt x="36652" y="0"/>
                  </a:moveTo>
                  <a:lnTo>
                    <a:pt x="22384" y="2879"/>
                  </a:lnTo>
                  <a:lnTo>
                    <a:pt x="10734" y="10733"/>
                  </a:lnTo>
                  <a:lnTo>
                    <a:pt x="2880" y="22379"/>
                  </a:lnTo>
                  <a:lnTo>
                    <a:pt x="0" y="36639"/>
                  </a:lnTo>
                  <a:lnTo>
                    <a:pt x="2880" y="50906"/>
                  </a:lnTo>
                  <a:lnTo>
                    <a:pt x="10734" y="62557"/>
                  </a:lnTo>
                  <a:lnTo>
                    <a:pt x="22384" y="70411"/>
                  </a:lnTo>
                  <a:lnTo>
                    <a:pt x="36652" y="73291"/>
                  </a:lnTo>
                  <a:lnTo>
                    <a:pt x="50912" y="70411"/>
                  </a:lnTo>
                  <a:lnTo>
                    <a:pt x="62558" y="62557"/>
                  </a:lnTo>
                  <a:lnTo>
                    <a:pt x="70411" y="50906"/>
                  </a:lnTo>
                  <a:lnTo>
                    <a:pt x="73291" y="36639"/>
                  </a:lnTo>
                  <a:lnTo>
                    <a:pt x="70411" y="22379"/>
                  </a:lnTo>
                  <a:lnTo>
                    <a:pt x="62558" y="10733"/>
                  </a:lnTo>
                  <a:lnTo>
                    <a:pt x="50912" y="2879"/>
                  </a:lnTo>
                  <a:lnTo>
                    <a:pt x="36652" y="0"/>
                  </a:lnTo>
                  <a:close/>
                </a:path>
              </a:pathLst>
            </a:custGeom>
            <a:solidFill>
              <a:srgbClr val="FFFFFF"/>
            </a:solidFill>
          </p:spPr>
          <p:txBody>
            <a:bodyPr wrap="square" lIns="0" tIns="0" rIns="0" bIns="0" rtlCol="0"/>
            <a:lstStyle/>
            <a:p>
              <a:endParaRPr/>
            </a:p>
          </p:txBody>
        </p:sp>
        <p:sp>
          <p:nvSpPr>
            <p:cNvPr id="24" name="object 23"/>
            <p:cNvSpPr/>
            <p:nvPr/>
          </p:nvSpPr>
          <p:spPr>
            <a:xfrm>
              <a:off x="4659668" y="4883327"/>
              <a:ext cx="73660" cy="73660"/>
            </a:xfrm>
            <a:custGeom>
              <a:avLst/>
              <a:gdLst/>
              <a:ahLst/>
              <a:cxnLst/>
              <a:rect l="l" t="t" r="r" b="b"/>
              <a:pathLst>
                <a:path w="73660" h="73660">
                  <a:moveTo>
                    <a:pt x="36652" y="0"/>
                  </a:moveTo>
                  <a:lnTo>
                    <a:pt x="50912" y="2879"/>
                  </a:lnTo>
                  <a:lnTo>
                    <a:pt x="62558" y="10733"/>
                  </a:lnTo>
                  <a:lnTo>
                    <a:pt x="70411" y="22379"/>
                  </a:lnTo>
                  <a:lnTo>
                    <a:pt x="73291" y="36639"/>
                  </a:lnTo>
                  <a:lnTo>
                    <a:pt x="70411" y="50906"/>
                  </a:lnTo>
                  <a:lnTo>
                    <a:pt x="62558" y="62557"/>
                  </a:lnTo>
                  <a:lnTo>
                    <a:pt x="50912" y="70411"/>
                  </a:lnTo>
                  <a:lnTo>
                    <a:pt x="36652" y="73291"/>
                  </a:lnTo>
                  <a:lnTo>
                    <a:pt x="22384" y="70411"/>
                  </a:lnTo>
                  <a:lnTo>
                    <a:pt x="10734" y="62557"/>
                  </a:lnTo>
                  <a:lnTo>
                    <a:pt x="2880" y="50906"/>
                  </a:lnTo>
                  <a:lnTo>
                    <a:pt x="0" y="36639"/>
                  </a:lnTo>
                  <a:lnTo>
                    <a:pt x="2880" y="22379"/>
                  </a:lnTo>
                  <a:lnTo>
                    <a:pt x="10734" y="10733"/>
                  </a:lnTo>
                  <a:lnTo>
                    <a:pt x="22384" y="2879"/>
                  </a:lnTo>
                  <a:lnTo>
                    <a:pt x="36652" y="0"/>
                  </a:lnTo>
                  <a:close/>
                </a:path>
              </a:pathLst>
            </a:custGeom>
            <a:ln w="7199">
              <a:solidFill>
                <a:srgbClr val="151616"/>
              </a:solidFill>
            </a:ln>
          </p:spPr>
          <p:txBody>
            <a:bodyPr wrap="square" lIns="0" tIns="0" rIns="0" bIns="0" rtlCol="0"/>
            <a:lstStyle/>
            <a:p>
              <a:endParaRPr/>
            </a:p>
          </p:txBody>
        </p:sp>
        <p:sp>
          <p:nvSpPr>
            <p:cNvPr id="25" name="object 24"/>
            <p:cNvSpPr/>
            <p:nvPr/>
          </p:nvSpPr>
          <p:spPr>
            <a:xfrm>
              <a:off x="8256245" y="4836744"/>
              <a:ext cx="238125" cy="280670"/>
            </a:xfrm>
            <a:custGeom>
              <a:avLst/>
              <a:gdLst/>
              <a:ahLst/>
              <a:cxnLst/>
              <a:rect l="l" t="t" r="r" b="b"/>
              <a:pathLst>
                <a:path w="238125" h="280670">
                  <a:moveTo>
                    <a:pt x="237578" y="251447"/>
                  </a:moveTo>
                  <a:lnTo>
                    <a:pt x="236385" y="241363"/>
                  </a:lnTo>
                  <a:lnTo>
                    <a:pt x="236220" y="239941"/>
                  </a:lnTo>
                  <a:lnTo>
                    <a:pt x="223862" y="230263"/>
                  </a:lnTo>
                  <a:lnTo>
                    <a:pt x="207060" y="223342"/>
                  </a:lnTo>
                  <a:lnTo>
                    <a:pt x="188506" y="218681"/>
                  </a:lnTo>
                  <a:lnTo>
                    <a:pt x="187032" y="218338"/>
                  </a:lnTo>
                  <a:lnTo>
                    <a:pt x="184213" y="217690"/>
                  </a:lnTo>
                  <a:lnTo>
                    <a:pt x="182651" y="218338"/>
                  </a:lnTo>
                  <a:lnTo>
                    <a:pt x="181711" y="217093"/>
                  </a:lnTo>
                  <a:lnTo>
                    <a:pt x="184213" y="217690"/>
                  </a:lnTo>
                  <a:lnTo>
                    <a:pt x="185610" y="217093"/>
                  </a:lnTo>
                  <a:lnTo>
                    <a:pt x="186004" y="216928"/>
                  </a:lnTo>
                  <a:lnTo>
                    <a:pt x="159677" y="214960"/>
                  </a:lnTo>
                  <a:lnTo>
                    <a:pt x="142532" y="213677"/>
                  </a:lnTo>
                  <a:lnTo>
                    <a:pt x="138468" y="213321"/>
                  </a:lnTo>
                  <a:lnTo>
                    <a:pt x="139357" y="214960"/>
                  </a:lnTo>
                  <a:lnTo>
                    <a:pt x="135851" y="213080"/>
                  </a:lnTo>
                  <a:lnTo>
                    <a:pt x="138468" y="213321"/>
                  </a:lnTo>
                  <a:lnTo>
                    <a:pt x="138341" y="213080"/>
                  </a:lnTo>
                  <a:lnTo>
                    <a:pt x="137299" y="211124"/>
                  </a:lnTo>
                  <a:lnTo>
                    <a:pt x="145224" y="194475"/>
                  </a:lnTo>
                  <a:lnTo>
                    <a:pt x="162293" y="164693"/>
                  </a:lnTo>
                  <a:lnTo>
                    <a:pt x="180771" y="129336"/>
                  </a:lnTo>
                  <a:lnTo>
                    <a:pt x="192951" y="95948"/>
                  </a:lnTo>
                  <a:lnTo>
                    <a:pt x="192443" y="59588"/>
                  </a:lnTo>
                  <a:lnTo>
                    <a:pt x="177203" y="28994"/>
                  </a:lnTo>
                  <a:lnTo>
                    <a:pt x="151257" y="7886"/>
                  </a:lnTo>
                  <a:lnTo>
                    <a:pt x="118630" y="0"/>
                  </a:lnTo>
                  <a:lnTo>
                    <a:pt x="86042" y="7721"/>
                  </a:lnTo>
                  <a:lnTo>
                    <a:pt x="60109" y="28562"/>
                  </a:lnTo>
                  <a:lnTo>
                    <a:pt x="44742" y="58915"/>
                  </a:lnTo>
                  <a:lnTo>
                    <a:pt x="43916" y="95186"/>
                  </a:lnTo>
                  <a:lnTo>
                    <a:pt x="48590" y="111887"/>
                  </a:lnTo>
                  <a:lnTo>
                    <a:pt x="84899" y="183388"/>
                  </a:lnTo>
                  <a:lnTo>
                    <a:pt x="100990" y="211378"/>
                  </a:lnTo>
                  <a:lnTo>
                    <a:pt x="109118" y="226275"/>
                  </a:lnTo>
                  <a:lnTo>
                    <a:pt x="103847" y="216789"/>
                  </a:lnTo>
                  <a:lnTo>
                    <a:pt x="100990" y="211378"/>
                  </a:lnTo>
                  <a:lnTo>
                    <a:pt x="54648" y="216928"/>
                  </a:lnTo>
                  <a:lnTo>
                    <a:pt x="43992" y="219925"/>
                  </a:lnTo>
                  <a:lnTo>
                    <a:pt x="35763" y="222034"/>
                  </a:lnTo>
                  <a:lnTo>
                    <a:pt x="26936" y="224790"/>
                  </a:lnTo>
                  <a:lnTo>
                    <a:pt x="18427" y="228053"/>
                  </a:lnTo>
                  <a:lnTo>
                    <a:pt x="11176" y="231736"/>
                  </a:lnTo>
                  <a:lnTo>
                    <a:pt x="1498" y="240385"/>
                  </a:lnTo>
                  <a:lnTo>
                    <a:pt x="0" y="248793"/>
                  </a:lnTo>
                  <a:lnTo>
                    <a:pt x="5334" y="256616"/>
                  </a:lnTo>
                  <a:lnTo>
                    <a:pt x="65011" y="276529"/>
                  </a:lnTo>
                  <a:lnTo>
                    <a:pt x="118618" y="280123"/>
                  </a:lnTo>
                  <a:lnTo>
                    <a:pt x="144970" y="279349"/>
                  </a:lnTo>
                  <a:lnTo>
                    <a:pt x="172402" y="276656"/>
                  </a:lnTo>
                  <a:lnTo>
                    <a:pt x="198628" y="271602"/>
                  </a:lnTo>
                  <a:lnTo>
                    <a:pt x="221411" y="263791"/>
                  </a:lnTo>
                  <a:lnTo>
                    <a:pt x="237578" y="251447"/>
                  </a:lnTo>
                  <a:close/>
                </a:path>
              </a:pathLst>
            </a:custGeom>
            <a:solidFill>
              <a:srgbClr val="151616"/>
            </a:solidFill>
          </p:spPr>
          <p:txBody>
            <a:bodyPr wrap="square" lIns="0" tIns="0" rIns="0" bIns="0" rtlCol="0"/>
            <a:lstStyle/>
            <a:p>
              <a:endParaRPr/>
            </a:p>
          </p:txBody>
        </p:sp>
        <p:sp>
          <p:nvSpPr>
            <p:cNvPr id="26" name="object 25"/>
            <p:cNvSpPr/>
            <p:nvPr/>
          </p:nvSpPr>
          <p:spPr>
            <a:xfrm>
              <a:off x="8338604" y="4883327"/>
              <a:ext cx="73660" cy="73660"/>
            </a:xfrm>
            <a:custGeom>
              <a:avLst/>
              <a:gdLst/>
              <a:ahLst/>
              <a:cxnLst/>
              <a:rect l="l" t="t" r="r" b="b"/>
              <a:pathLst>
                <a:path w="73659" h="73660">
                  <a:moveTo>
                    <a:pt x="36652" y="0"/>
                  </a:moveTo>
                  <a:lnTo>
                    <a:pt x="22384" y="2879"/>
                  </a:lnTo>
                  <a:lnTo>
                    <a:pt x="10734" y="10733"/>
                  </a:lnTo>
                  <a:lnTo>
                    <a:pt x="2880" y="22379"/>
                  </a:lnTo>
                  <a:lnTo>
                    <a:pt x="0" y="36639"/>
                  </a:lnTo>
                  <a:lnTo>
                    <a:pt x="2880" y="50906"/>
                  </a:lnTo>
                  <a:lnTo>
                    <a:pt x="10734" y="62557"/>
                  </a:lnTo>
                  <a:lnTo>
                    <a:pt x="22384" y="70411"/>
                  </a:lnTo>
                  <a:lnTo>
                    <a:pt x="36652" y="73291"/>
                  </a:lnTo>
                  <a:lnTo>
                    <a:pt x="50912" y="70411"/>
                  </a:lnTo>
                  <a:lnTo>
                    <a:pt x="62558" y="62557"/>
                  </a:lnTo>
                  <a:lnTo>
                    <a:pt x="70411" y="50906"/>
                  </a:lnTo>
                  <a:lnTo>
                    <a:pt x="73291" y="36639"/>
                  </a:lnTo>
                  <a:lnTo>
                    <a:pt x="70411" y="22379"/>
                  </a:lnTo>
                  <a:lnTo>
                    <a:pt x="62558" y="10733"/>
                  </a:lnTo>
                  <a:lnTo>
                    <a:pt x="50912" y="2879"/>
                  </a:lnTo>
                  <a:lnTo>
                    <a:pt x="36652" y="0"/>
                  </a:lnTo>
                  <a:close/>
                </a:path>
              </a:pathLst>
            </a:custGeom>
            <a:solidFill>
              <a:srgbClr val="FFFFFF"/>
            </a:solidFill>
          </p:spPr>
          <p:txBody>
            <a:bodyPr wrap="square" lIns="0" tIns="0" rIns="0" bIns="0" rtlCol="0"/>
            <a:lstStyle/>
            <a:p>
              <a:endParaRPr/>
            </a:p>
          </p:txBody>
        </p:sp>
        <p:sp>
          <p:nvSpPr>
            <p:cNvPr id="27" name="object 26"/>
            <p:cNvSpPr/>
            <p:nvPr/>
          </p:nvSpPr>
          <p:spPr>
            <a:xfrm>
              <a:off x="8338604" y="4883327"/>
              <a:ext cx="73660" cy="73660"/>
            </a:xfrm>
            <a:custGeom>
              <a:avLst/>
              <a:gdLst/>
              <a:ahLst/>
              <a:cxnLst/>
              <a:rect l="l" t="t" r="r" b="b"/>
              <a:pathLst>
                <a:path w="73659" h="73660">
                  <a:moveTo>
                    <a:pt x="36652" y="0"/>
                  </a:moveTo>
                  <a:lnTo>
                    <a:pt x="50912" y="2879"/>
                  </a:lnTo>
                  <a:lnTo>
                    <a:pt x="62558" y="10733"/>
                  </a:lnTo>
                  <a:lnTo>
                    <a:pt x="70411" y="22379"/>
                  </a:lnTo>
                  <a:lnTo>
                    <a:pt x="73291" y="36639"/>
                  </a:lnTo>
                  <a:lnTo>
                    <a:pt x="70411" y="50906"/>
                  </a:lnTo>
                  <a:lnTo>
                    <a:pt x="62558" y="62557"/>
                  </a:lnTo>
                  <a:lnTo>
                    <a:pt x="50912" y="70411"/>
                  </a:lnTo>
                  <a:lnTo>
                    <a:pt x="36652" y="73291"/>
                  </a:lnTo>
                  <a:lnTo>
                    <a:pt x="22384" y="70411"/>
                  </a:lnTo>
                  <a:lnTo>
                    <a:pt x="10734" y="62557"/>
                  </a:lnTo>
                  <a:lnTo>
                    <a:pt x="2880" y="50906"/>
                  </a:lnTo>
                  <a:lnTo>
                    <a:pt x="0" y="36639"/>
                  </a:lnTo>
                  <a:lnTo>
                    <a:pt x="2880" y="22379"/>
                  </a:lnTo>
                  <a:lnTo>
                    <a:pt x="10734" y="10733"/>
                  </a:lnTo>
                  <a:lnTo>
                    <a:pt x="22384" y="2879"/>
                  </a:lnTo>
                  <a:lnTo>
                    <a:pt x="36652" y="0"/>
                  </a:lnTo>
                  <a:close/>
                </a:path>
              </a:pathLst>
            </a:custGeom>
            <a:ln w="7199">
              <a:solidFill>
                <a:srgbClr val="151616"/>
              </a:solidFill>
            </a:ln>
          </p:spPr>
          <p:txBody>
            <a:bodyPr wrap="square" lIns="0" tIns="0" rIns="0" bIns="0" rtlCol="0"/>
            <a:lstStyle/>
            <a:p>
              <a:endParaRPr/>
            </a:p>
          </p:txBody>
        </p:sp>
        <p:sp>
          <p:nvSpPr>
            <p:cNvPr id="28" name="object 27"/>
            <p:cNvSpPr/>
            <p:nvPr/>
          </p:nvSpPr>
          <p:spPr>
            <a:xfrm>
              <a:off x="8256245" y="4836744"/>
              <a:ext cx="238125" cy="280670"/>
            </a:xfrm>
            <a:custGeom>
              <a:avLst/>
              <a:gdLst/>
              <a:ahLst/>
              <a:cxnLst/>
              <a:rect l="l" t="t" r="r" b="b"/>
              <a:pathLst>
                <a:path w="238125" h="280670">
                  <a:moveTo>
                    <a:pt x="237578" y="251447"/>
                  </a:moveTo>
                  <a:lnTo>
                    <a:pt x="236385" y="241363"/>
                  </a:lnTo>
                  <a:lnTo>
                    <a:pt x="236220" y="239941"/>
                  </a:lnTo>
                  <a:lnTo>
                    <a:pt x="223862" y="230263"/>
                  </a:lnTo>
                  <a:lnTo>
                    <a:pt x="207060" y="223342"/>
                  </a:lnTo>
                  <a:lnTo>
                    <a:pt x="188506" y="218681"/>
                  </a:lnTo>
                  <a:lnTo>
                    <a:pt x="187032" y="218338"/>
                  </a:lnTo>
                  <a:lnTo>
                    <a:pt x="184213" y="217690"/>
                  </a:lnTo>
                  <a:lnTo>
                    <a:pt x="182651" y="218338"/>
                  </a:lnTo>
                  <a:lnTo>
                    <a:pt x="181711" y="217093"/>
                  </a:lnTo>
                  <a:lnTo>
                    <a:pt x="184213" y="217690"/>
                  </a:lnTo>
                  <a:lnTo>
                    <a:pt x="185610" y="217093"/>
                  </a:lnTo>
                  <a:lnTo>
                    <a:pt x="186004" y="216928"/>
                  </a:lnTo>
                  <a:lnTo>
                    <a:pt x="159677" y="214960"/>
                  </a:lnTo>
                  <a:lnTo>
                    <a:pt x="142532" y="213677"/>
                  </a:lnTo>
                  <a:lnTo>
                    <a:pt x="138468" y="213321"/>
                  </a:lnTo>
                  <a:lnTo>
                    <a:pt x="139357" y="214960"/>
                  </a:lnTo>
                  <a:lnTo>
                    <a:pt x="135851" y="213080"/>
                  </a:lnTo>
                  <a:lnTo>
                    <a:pt x="138468" y="213321"/>
                  </a:lnTo>
                  <a:lnTo>
                    <a:pt x="138341" y="213080"/>
                  </a:lnTo>
                  <a:lnTo>
                    <a:pt x="137299" y="211124"/>
                  </a:lnTo>
                  <a:lnTo>
                    <a:pt x="145224" y="194475"/>
                  </a:lnTo>
                  <a:lnTo>
                    <a:pt x="162293" y="164693"/>
                  </a:lnTo>
                  <a:lnTo>
                    <a:pt x="180771" y="129336"/>
                  </a:lnTo>
                  <a:lnTo>
                    <a:pt x="192951" y="95948"/>
                  </a:lnTo>
                  <a:lnTo>
                    <a:pt x="192443" y="59588"/>
                  </a:lnTo>
                  <a:lnTo>
                    <a:pt x="177203" y="28994"/>
                  </a:lnTo>
                  <a:lnTo>
                    <a:pt x="151257" y="7886"/>
                  </a:lnTo>
                  <a:lnTo>
                    <a:pt x="118630" y="0"/>
                  </a:lnTo>
                  <a:lnTo>
                    <a:pt x="86042" y="7721"/>
                  </a:lnTo>
                  <a:lnTo>
                    <a:pt x="60109" y="28562"/>
                  </a:lnTo>
                  <a:lnTo>
                    <a:pt x="44742" y="58915"/>
                  </a:lnTo>
                  <a:lnTo>
                    <a:pt x="43916" y="95186"/>
                  </a:lnTo>
                  <a:lnTo>
                    <a:pt x="48590" y="111887"/>
                  </a:lnTo>
                  <a:lnTo>
                    <a:pt x="84899" y="183388"/>
                  </a:lnTo>
                  <a:lnTo>
                    <a:pt x="100990" y="211378"/>
                  </a:lnTo>
                  <a:lnTo>
                    <a:pt x="109118" y="226275"/>
                  </a:lnTo>
                  <a:lnTo>
                    <a:pt x="103847" y="216789"/>
                  </a:lnTo>
                  <a:lnTo>
                    <a:pt x="100990" y="211378"/>
                  </a:lnTo>
                  <a:lnTo>
                    <a:pt x="54648" y="216928"/>
                  </a:lnTo>
                  <a:lnTo>
                    <a:pt x="43992" y="219925"/>
                  </a:lnTo>
                  <a:lnTo>
                    <a:pt x="35763" y="222034"/>
                  </a:lnTo>
                  <a:lnTo>
                    <a:pt x="26936" y="224790"/>
                  </a:lnTo>
                  <a:lnTo>
                    <a:pt x="18427" y="228053"/>
                  </a:lnTo>
                  <a:lnTo>
                    <a:pt x="11176" y="231736"/>
                  </a:lnTo>
                  <a:lnTo>
                    <a:pt x="1498" y="240385"/>
                  </a:lnTo>
                  <a:lnTo>
                    <a:pt x="0" y="248793"/>
                  </a:lnTo>
                  <a:lnTo>
                    <a:pt x="5334" y="256616"/>
                  </a:lnTo>
                  <a:lnTo>
                    <a:pt x="65011" y="276529"/>
                  </a:lnTo>
                  <a:lnTo>
                    <a:pt x="118618" y="280123"/>
                  </a:lnTo>
                  <a:lnTo>
                    <a:pt x="144970" y="279349"/>
                  </a:lnTo>
                  <a:lnTo>
                    <a:pt x="172402" y="276656"/>
                  </a:lnTo>
                  <a:lnTo>
                    <a:pt x="198628" y="271602"/>
                  </a:lnTo>
                  <a:lnTo>
                    <a:pt x="221411" y="263791"/>
                  </a:lnTo>
                  <a:lnTo>
                    <a:pt x="237578" y="251447"/>
                  </a:lnTo>
                  <a:close/>
                </a:path>
              </a:pathLst>
            </a:custGeom>
            <a:solidFill>
              <a:srgbClr val="151616"/>
            </a:solidFill>
          </p:spPr>
          <p:txBody>
            <a:bodyPr wrap="square" lIns="0" tIns="0" rIns="0" bIns="0" rtlCol="0"/>
            <a:lstStyle/>
            <a:p>
              <a:endParaRPr/>
            </a:p>
          </p:txBody>
        </p:sp>
        <p:sp>
          <p:nvSpPr>
            <p:cNvPr id="29" name="object 28"/>
            <p:cNvSpPr/>
            <p:nvPr/>
          </p:nvSpPr>
          <p:spPr>
            <a:xfrm>
              <a:off x="8338604" y="4883327"/>
              <a:ext cx="73660" cy="73660"/>
            </a:xfrm>
            <a:custGeom>
              <a:avLst/>
              <a:gdLst/>
              <a:ahLst/>
              <a:cxnLst/>
              <a:rect l="l" t="t" r="r" b="b"/>
              <a:pathLst>
                <a:path w="73659" h="73660">
                  <a:moveTo>
                    <a:pt x="36652" y="0"/>
                  </a:moveTo>
                  <a:lnTo>
                    <a:pt x="22384" y="2879"/>
                  </a:lnTo>
                  <a:lnTo>
                    <a:pt x="10734" y="10733"/>
                  </a:lnTo>
                  <a:lnTo>
                    <a:pt x="2880" y="22379"/>
                  </a:lnTo>
                  <a:lnTo>
                    <a:pt x="0" y="36639"/>
                  </a:lnTo>
                  <a:lnTo>
                    <a:pt x="2880" y="50906"/>
                  </a:lnTo>
                  <a:lnTo>
                    <a:pt x="10734" y="62557"/>
                  </a:lnTo>
                  <a:lnTo>
                    <a:pt x="22384" y="70411"/>
                  </a:lnTo>
                  <a:lnTo>
                    <a:pt x="36652" y="73291"/>
                  </a:lnTo>
                  <a:lnTo>
                    <a:pt x="50912" y="70411"/>
                  </a:lnTo>
                  <a:lnTo>
                    <a:pt x="62558" y="62557"/>
                  </a:lnTo>
                  <a:lnTo>
                    <a:pt x="70411" y="50906"/>
                  </a:lnTo>
                  <a:lnTo>
                    <a:pt x="73291" y="36639"/>
                  </a:lnTo>
                  <a:lnTo>
                    <a:pt x="70411" y="22379"/>
                  </a:lnTo>
                  <a:lnTo>
                    <a:pt x="62558" y="10733"/>
                  </a:lnTo>
                  <a:lnTo>
                    <a:pt x="50912" y="2879"/>
                  </a:lnTo>
                  <a:lnTo>
                    <a:pt x="36652" y="0"/>
                  </a:lnTo>
                  <a:close/>
                </a:path>
              </a:pathLst>
            </a:custGeom>
            <a:solidFill>
              <a:srgbClr val="FFFFFF"/>
            </a:solidFill>
          </p:spPr>
          <p:txBody>
            <a:bodyPr wrap="square" lIns="0" tIns="0" rIns="0" bIns="0" rtlCol="0"/>
            <a:lstStyle/>
            <a:p>
              <a:endParaRPr/>
            </a:p>
          </p:txBody>
        </p:sp>
        <p:sp>
          <p:nvSpPr>
            <p:cNvPr id="30" name="object 29"/>
            <p:cNvSpPr/>
            <p:nvPr/>
          </p:nvSpPr>
          <p:spPr>
            <a:xfrm>
              <a:off x="8338604" y="4883327"/>
              <a:ext cx="73660" cy="73660"/>
            </a:xfrm>
            <a:custGeom>
              <a:avLst/>
              <a:gdLst/>
              <a:ahLst/>
              <a:cxnLst/>
              <a:rect l="l" t="t" r="r" b="b"/>
              <a:pathLst>
                <a:path w="73659" h="73660">
                  <a:moveTo>
                    <a:pt x="36652" y="0"/>
                  </a:moveTo>
                  <a:lnTo>
                    <a:pt x="50912" y="2879"/>
                  </a:lnTo>
                  <a:lnTo>
                    <a:pt x="62558" y="10733"/>
                  </a:lnTo>
                  <a:lnTo>
                    <a:pt x="70411" y="22379"/>
                  </a:lnTo>
                  <a:lnTo>
                    <a:pt x="73291" y="36639"/>
                  </a:lnTo>
                  <a:lnTo>
                    <a:pt x="70411" y="50906"/>
                  </a:lnTo>
                  <a:lnTo>
                    <a:pt x="62558" y="62557"/>
                  </a:lnTo>
                  <a:lnTo>
                    <a:pt x="50912" y="70411"/>
                  </a:lnTo>
                  <a:lnTo>
                    <a:pt x="36652" y="73291"/>
                  </a:lnTo>
                  <a:lnTo>
                    <a:pt x="22384" y="70411"/>
                  </a:lnTo>
                  <a:lnTo>
                    <a:pt x="10734" y="62557"/>
                  </a:lnTo>
                  <a:lnTo>
                    <a:pt x="2880" y="50906"/>
                  </a:lnTo>
                  <a:lnTo>
                    <a:pt x="0" y="36639"/>
                  </a:lnTo>
                  <a:lnTo>
                    <a:pt x="2880" y="22379"/>
                  </a:lnTo>
                  <a:lnTo>
                    <a:pt x="10734" y="10733"/>
                  </a:lnTo>
                  <a:lnTo>
                    <a:pt x="22384" y="2879"/>
                  </a:lnTo>
                  <a:lnTo>
                    <a:pt x="36652" y="0"/>
                  </a:lnTo>
                  <a:close/>
                </a:path>
              </a:pathLst>
            </a:custGeom>
            <a:ln w="7199">
              <a:solidFill>
                <a:srgbClr val="151616"/>
              </a:solidFill>
            </a:ln>
          </p:spPr>
          <p:txBody>
            <a:bodyPr wrap="square" lIns="0" tIns="0" rIns="0" bIns="0" rtlCol="0"/>
            <a:lstStyle/>
            <a:p>
              <a:endParaRPr/>
            </a:p>
          </p:txBody>
        </p:sp>
      </p:grpSp>
      <p:sp>
        <p:nvSpPr>
          <p:cNvPr id="31" name="object 30"/>
          <p:cNvSpPr txBox="1"/>
          <p:nvPr/>
        </p:nvSpPr>
        <p:spPr>
          <a:xfrm>
            <a:off x="452774" y="2807199"/>
            <a:ext cx="2779359" cy="1339121"/>
          </a:xfrm>
          <a:prstGeom prst="rect">
            <a:avLst/>
          </a:prstGeom>
        </p:spPr>
        <p:txBody>
          <a:bodyPr vert="horz" wrap="square" lIns="0" tIns="59599" rIns="0" bIns="0" rtlCol="0">
            <a:spAutoFit/>
          </a:bodyPr>
          <a:lstStyle/>
          <a:p>
            <a:pPr marL="10102">
              <a:spcBef>
                <a:spcPts val="469"/>
              </a:spcBef>
            </a:pPr>
            <a:r>
              <a:rPr b="1" spc="91" dirty="0">
                <a:solidFill>
                  <a:srgbClr val="101010"/>
                </a:solidFill>
                <a:latin typeface="+mn-lt"/>
                <a:cs typeface="Trebuchet MS"/>
              </a:rPr>
              <a:t>London </a:t>
            </a:r>
            <a:r>
              <a:rPr b="1" spc="64" dirty="0">
                <a:solidFill>
                  <a:srgbClr val="101010"/>
                </a:solidFill>
                <a:latin typeface="+mn-lt"/>
                <a:cs typeface="Trebuchet MS"/>
              </a:rPr>
              <a:t>Office</a:t>
            </a:r>
            <a:r>
              <a:rPr b="1" spc="-52" dirty="0">
                <a:solidFill>
                  <a:srgbClr val="101010"/>
                </a:solidFill>
                <a:latin typeface="+mn-lt"/>
                <a:cs typeface="Trebuchet MS"/>
              </a:rPr>
              <a:t> </a:t>
            </a:r>
            <a:r>
              <a:rPr b="1" spc="-175" dirty="0">
                <a:solidFill>
                  <a:srgbClr val="101010"/>
                </a:solidFill>
                <a:latin typeface="+mn-lt"/>
                <a:cs typeface="Trebuchet MS"/>
              </a:rPr>
              <a:t>:</a:t>
            </a:r>
            <a:endParaRPr dirty="0">
              <a:latin typeface="+mn-lt"/>
              <a:cs typeface="Trebuchet MS"/>
            </a:endParaRPr>
          </a:p>
          <a:p>
            <a:pPr marL="10102">
              <a:spcBef>
                <a:spcPts val="390"/>
              </a:spcBef>
            </a:pPr>
            <a:r>
              <a:rPr spc="36" dirty="0">
                <a:solidFill>
                  <a:srgbClr val="101010"/>
                </a:solidFill>
                <a:latin typeface="+mn-lt"/>
                <a:cs typeface="Trebuchet MS"/>
              </a:rPr>
              <a:t>Suite</a:t>
            </a:r>
            <a:r>
              <a:rPr spc="16" dirty="0">
                <a:solidFill>
                  <a:srgbClr val="101010"/>
                </a:solidFill>
                <a:latin typeface="+mn-lt"/>
                <a:cs typeface="Trebuchet MS"/>
              </a:rPr>
              <a:t> </a:t>
            </a:r>
            <a:r>
              <a:rPr spc="87" dirty="0">
                <a:solidFill>
                  <a:srgbClr val="101010"/>
                </a:solidFill>
                <a:latin typeface="+mn-lt"/>
                <a:cs typeface="Trebuchet MS"/>
              </a:rPr>
              <a:t>LP26431,</a:t>
            </a:r>
            <a:endParaRPr dirty="0">
              <a:latin typeface="+mn-lt"/>
              <a:cs typeface="Trebuchet MS"/>
            </a:endParaRPr>
          </a:p>
          <a:p>
            <a:pPr marL="10102" marR="537404">
              <a:lnSpc>
                <a:spcPct val="123300"/>
              </a:lnSpc>
            </a:pPr>
            <a:r>
              <a:rPr spc="107" dirty="0">
                <a:solidFill>
                  <a:srgbClr val="101010"/>
                </a:solidFill>
                <a:latin typeface="+mn-lt"/>
                <a:cs typeface="Trebuchet MS"/>
              </a:rPr>
              <a:t>20-22 </a:t>
            </a:r>
            <a:r>
              <a:rPr spc="52" dirty="0">
                <a:solidFill>
                  <a:srgbClr val="101010"/>
                </a:solidFill>
                <a:latin typeface="+mn-lt"/>
                <a:cs typeface="Trebuchet MS"/>
              </a:rPr>
              <a:t>Wenlock</a:t>
            </a:r>
            <a:r>
              <a:rPr spc="-107" dirty="0">
                <a:solidFill>
                  <a:srgbClr val="101010"/>
                </a:solidFill>
                <a:latin typeface="+mn-lt"/>
                <a:cs typeface="Trebuchet MS"/>
              </a:rPr>
              <a:t> </a:t>
            </a:r>
            <a:r>
              <a:rPr spc="48" dirty="0">
                <a:solidFill>
                  <a:srgbClr val="101010"/>
                </a:solidFill>
                <a:latin typeface="+mn-lt"/>
                <a:cs typeface="Trebuchet MS"/>
              </a:rPr>
              <a:t>Road,  </a:t>
            </a:r>
            <a:r>
              <a:rPr spc="72" dirty="0">
                <a:solidFill>
                  <a:srgbClr val="101010"/>
                </a:solidFill>
                <a:latin typeface="+mn-lt"/>
                <a:cs typeface="Trebuchet MS"/>
              </a:rPr>
              <a:t>London, </a:t>
            </a:r>
            <a:r>
              <a:rPr spc="147" dirty="0">
                <a:solidFill>
                  <a:srgbClr val="101010"/>
                </a:solidFill>
                <a:latin typeface="+mn-lt"/>
                <a:cs typeface="Trebuchet MS"/>
              </a:rPr>
              <a:t>N1</a:t>
            </a:r>
            <a:r>
              <a:rPr spc="-48" dirty="0">
                <a:solidFill>
                  <a:srgbClr val="101010"/>
                </a:solidFill>
                <a:latin typeface="+mn-lt"/>
                <a:cs typeface="Trebuchet MS"/>
              </a:rPr>
              <a:t> </a:t>
            </a:r>
            <a:r>
              <a:rPr spc="91" dirty="0">
                <a:solidFill>
                  <a:srgbClr val="101010"/>
                </a:solidFill>
                <a:latin typeface="+mn-lt"/>
                <a:cs typeface="Trebuchet MS"/>
              </a:rPr>
              <a:t>7GU</a:t>
            </a:r>
            <a:endParaRPr dirty="0">
              <a:latin typeface="+mn-lt"/>
              <a:cs typeface="Trebuchet MS"/>
            </a:endParaRPr>
          </a:p>
          <a:p>
            <a:pPr marL="10102">
              <a:spcBef>
                <a:spcPts val="402"/>
              </a:spcBef>
            </a:pPr>
            <a:r>
              <a:rPr b="1" spc="24" dirty="0">
                <a:solidFill>
                  <a:srgbClr val="101010"/>
                </a:solidFill>
                <a:latin typeface="+mn-lt"/>
              </a:rPr>
              <a:t>Phone </a:t>
            </a:r>
            <a:r>
              <a:rPr b="1" spc="-123" dirty="0">
                <a:solidFill>
                  <a:srgbClr val="101010"/>
                </a:solidFill>
                <a:latin typeface="+mn-lt"/>
              </a:rPr>
              <a:t>: </a:t>
            </a:r>
            <a:r>
              <a:rPr spc="151" dirty="0">
                <a:solidFill>
                  <a:srgbClr val="101010"/>
                </a:solidFill>
                <a:latin typeface="+mn-lt"/>
                <a:cs typeface="Trebuchet MS"/>
              </a:rPr>
              <a:t>+</a:t>
            </a:r>
            <a:r>
              <a:rPr spc="151" dirty="0" smtClean="0">
                <a:solidFill>
                  <a:srgbClr val="101010"/>
                </a:solidFill>
                <a:latin typeface="+mn-lt"/>
                <a:cs typeface="Trebuchet MS"/>
              </a:rPr>
              <a:t>44</a:t>
            </a:r>
            <a:r>
              <a:rPr lang="en-US" spc="151" dirty="0" smtClean="0">
                <a:solidFill>
                  <a:srgbClr val="101010"/>
                </a:solidFill>
                <a:latin typeface="+mn-lt"/>
                <a:cs typeface="Trebuchet MS"/>
              </a:rPr>
              <a:t>-</a:t>
            </a:r>
            <a:r>
              <a:rPr spc="151" dirty="0" smtClean="0">
                <a:solidFill>
                  <a:srgbClr val="101010"/>
                </a:solidFill>
                <a:latin typeface="+mn-lt"/>
                <a:cs typeface="Trebuchet MS"/>
              </a:rPr>
              <a:t>207</a:t>
            </a:r>
            <a:r>
              <a:rPr lang="en-US" spc="151" dirty="0" smtClean="0">
                <a:solidFill>
                  <a:srgbClr val="101010"/>
                </a:solidFill>
                <a:latin typeface="+mn-lt"/>
                <a:cs typeface="Trebuchet MS"/>
              </a:rPr>
              <a:t>-</a:t>
            </a:r>
            <a:r>
              <a:rPr spc="151" dirty="0" smtClean="0">
                <a:solidFill>
                  <a:srgbClr val="101010"/>
                </a:solidFill>
                <a:latin typeface="+mn-lt"/>
                <a:cs typeface="Trebuchet MS"/>
              </a:rPr>
              <a:t>096</a:t>
            </a:r>
            <a:r>
              <a:rPr lang="en-US" spc="-60" dirty="0">
                <a:solidFill>
                  <a:srgbClr val="101010"/>
                </a:solidFill>
                <a:latin typeface="+mn-lt"/>
                <a:cs typeface="Trebuchet MS"/>
              </a:rPr>
              <a:t>-</a:t>
            </a:r>
            <a:r>
              <a:rPr spc="151" dirty="0" smtClean="0">
                <a:solidFill>
                  <a:srgbClr val="101010"/>
                </a:solidFill>
                <a:latin typeface="+mn-lt"/>
                <a:cs typeface="Trebuchet MS"/>
              </a:rPr>
              <a:t>0555</a:t>
            </a:r>
            <a:endParaRPr dirty="0">
              <a:latin typeface="+mn-lt"/>
              <a:cs typeface="Trebuchet MS"/>
            </a:endParaRPr>
          </a:p>
        </p:txBody>
      </p:sp>
      <p:sp>
        <p:nvSpPr>
          <p:cNvPr id="32" name="object 31"/>
          <p:cNvSpPr txBox="1"/>
          <p:nvPr/>
        </p:nvSpPr>
        <p:spPr>
          <a:xfrm>
            <a:off x="3345710" y="2849672"/>
            <a:ext cx="2220961" cy="1347047"/>
          </a:xfrm>
          <a:prstGeom prst="rect">
            <a:avLst/>
          </a:prstGeom>
        </p:spPr>
        <p:txBody>
          <a:bodyPr vert="horz" wrap="square" lIns="0" tIns="9091" rIns="0" bIns="0" rtlCol="0">
            <a:spAutoFit/>
          </a:bodyPr>
          <a:lstStyle/>
          <a:p>
            <a:pPr marL="10102" marR="4041">
              <a:lnSpc>
                <a:spcPct val="123000"/>
              </a:lnSpc>
              <a:spcBef>
                <a:spcPts val="72"/>
              </a:spcBef>
            </a:pPr>
            <a:r>
              <a:rPr b="1" spc="-36" dirty="0">
                <a:solidFill>
                  <a:srgbClr val="101010"/>
                </a:solidFill>
                <a:latin typeface="+mn-lt"/>
              </a:rPr>
              <a:t>USA </a:t>
            </a:r>
            <a:r>
              <a:rPr b="1" spc="60" dirty="0">
                <a:solidFill>
                  <a:srgbClr val="101010"/>
                </a:solidFill>
                <a:latin typeface="+mn-lt"/>
              </a:rPr>
              <a:t>Office </a:t>
            </a:r>
            <a:r>
              <a:rPr b="1" spc="-123" dirty="0">
                <a:solidFill>
                  <a:srgbClr val="101010"/>
                </a:solidFill>
                <a:latin typeface="+mn-lt"/>
              </a:rPr>
              <a:t>: </a:t>
            </a:r>
            <a:r>
              <a:rPr lang="en-US" b="1" spc="-123" dirty="0" smtClean="0">
                <a:solidFill>
                  <a:srgbClr val="101010"/>
                </a:solidFill>
                <a:latin typeface="+mn-lt"/>
              </a:rPr>
              <a:t/>
            </a:r>
            <a:br>
              <a:rPr lang="en-US" b="1" spc="-123" dirty="0" smtClean="0">
                <a:solidFill>
                  <a:srgbClr val="101010"/>
                </a:solidFill>
                <a:latin typeface="+mn-lt"/>
              </a:rPr>
            </a:br>
            <a:r>
              <a:rPr spc="151" dirty="0" smtClean="0">
                <a:solidFill>
                  <a:srgbClr val="101010"/>
                </a:solidFill>
                <a:latin typeface="+mn-lt"/>
                <a:cs typeface="Trebuchet MS"/>
              </a:rPr>
              <a:t>99 </a:t>
            </a:r>
            <a:r>
              <a:rPr spc="4" dirty="0">
                <a:solidFill>
                  <a:srgbClr val="101010"/>
                </a:solidFill>
                <a:latin typeface="+mn-lt"/>
                <a:cs typeface="Trebuchet MS"/>
              </a:rPr>
              <a:t>Wall </a:t>
            </a:r>
            <a:r>
              <a:rPr spc="12" dirty="0">
                <a:solidFill>
                  <a:srgbClr val="101010"/>
                </a:solidFill>
                <a:latin typeface="+mn-lt"/>
                <a:cs typeface="Trebuchet MS"/>
              </a:rPr>
              <a:t>Street</a:t>
            </a:r>
            <a:r>
              <a:rPr spc="-147" dirty="0">
                <a:solidFill>
                  <a:srgbClr val="101010"/>
                </a:solidFill>
                <a:latin typeface="+mn-lt"/>
                <a:cs typeface="Trebuchet MS"/>
              </a:rPr>
              <a:t> </a:t>
            </a:r>
            <a:r>
              <a:rPr spc="115" dirty="0">
                <a:solidFill>
                  <a:srgbClr val="101010"/>
                </a:solidFill>
                <a:latin typeface="+mn-lt"/>
                <a:cs typeface="Trebuchet MS"/>
              </a:rPr>
              <a:t>#1379,  </a:t>
            </a:r>
            <a:r>
              <a:rPr spc="64" dirty="0">
                <a:solidFill>
                  <a:srgbClr val="101010"/>
                </a:solidFill>
                <a:latin typeface="+mn-lt"/>
                <a:cs typeface="Trebuchet MS"/>
              </a:rPr>
              <a:t>New </a:t>
            </a:r>
            <a:r>
              <a:rPr spc="80" dirty="0" smtClean="0">
                <a:solidFill>
                  <a:srgbClr val="101010"/>
                </a:solidFill>
                <a:latin typeface="+mn-lt"/>
                <a:cs typeface="Trebuchet MS"/>
              </a:rPr>
              <a:t>York</a:t>
            </a:r>
            <a:r>
              <a:rPr lang="en-US" spc="80" dirty="0" smtClean="0">
                <a:solidFill>
                  <a:srgbClr val="101010"/>
                </a:solidFill>
                <a:latin typeface="+mn-lt"/>
                <a:cs typeface="Trebuchet MS"/>
              </a:rPr>
              <a:t>,</a:t>
            </a:r>
            <a:br>
              <a:rPr lang="en-US" spc="80" dirty="0" smtClean="0">
                <a:solidFill>
                  <a:srgbClr val="101010"/>
                </a:solidFill>
                <a:latin typeface="+mn-lt"/>
                <a:cs typeface="Trebuchet MS"/>
              </a:rPr>
            </a:br>
            <a:r>
              <a:rPr spc="107" dirty="0" smtClean="0">
                <a:solidFill>
                  <a:srgbClr val="101010"/>
                </a:solidFill>
                <a:latin typeface="+mn-lt"/>
                <a:cs typeface="Trebuchet MS"/>
              </a:rPr>
              <a:t>NY</a:t>
            </a:r>
            <a:r>
              <a:rPr lang="en-US" spc="-107" dirty="0">
                <a:solidFill>
                  <a:srgbClr val="101010"/>
                </a:solidFill>
                <a:latin typeface="+mn-lt"/>
                <a:cs typeface="Trebuchet MS"/>
              </a:rPr>
              <a:t>-</a:t>
            </a:r>
            <a:r>
              <a:rPr spc="151" dirty="0" smtClean="0">
                <a:solidFill>
                  <a:srgbClr val="101010"/>
                </a:solidFill>
                <a:latin typeface="+mn-lt"/>
                <a:cs typeface="Trebuchet MS"/>
              </a:rPr>
              <a:t>10005</a:t>
            </a:r>
            <a:endParaRPr lang="en-US" spc="151" dirty="0" smtClean="0">
              <a:solidFill>
                <a:srgbClr val="101010"/>
              </a:solidFill>
              <a:latin typeface="+mn-lt"/>
              <a:cs typeface="Trebuchet MS"/>
            </a:endParaRPr>
          </a:p>
          <a:p>
            <a:pPr marL="10102" marR="4041">
              <a:lnSpc>
                <a:spcPct val="123000"/>
              </a:lnSpc>
              <a:spcBef>
                <a:spcPts val="72"/>
              </a:spcBef>
            </a:pPr>
            <a:r>
              <a:rPr lang="en-US" b="1" spc="24" dirty="0">
                <a:solidFill>
                  <a:srgbClr val="101010"/>
                </a:solidFill>
                <a:latin typeface="+mn-lt"/>
              </a:rPr>
              <a:t>Phone </a:t>
            </a:r>
            <a:r>
              <a:rPr lang="en-US" b="1" spc="-123" dirty="0">
                <a:solidFill>
                  <a:srgbClr val="101010"/>
                </a:solidFill>
                <a:latin typeface="+mn-lt"/>
              </a:rPr>
              <a:t>: </a:t>
            </a:r>
            <a:r>
              <a:rPr lang="en-US" spc="151" dirty="0" smtClean="0">
                <a:solidFill>
                  <a:srgbClr val="101010"/>
                </a:solidFill>
                <a:latin typeface="+mn-lt"/>
                <a:cs typeface="Trebuchet MS"/>
              </a:rPr>
              <a:t>+</a:t>
            </a:r>
            <a:r>
              <a:rPr lang="en-US" dirty="0" smtClean="0">
                <a:latin typeface="+mn-lt"/>
              </a:rPr>
              <a:t>1-786 - 871-2066</a:t>
            </a:r>
            <a:endParaRPr dirty="0">
              <a:latin typeface="+mn-lt"/>
              <a:cs typeface="Trebuchet MS"/>
            </a:endParaRPr>
          </a:p>
        </p:txBody>
      </p:sp>
      <p:sp>
        <p:nvSpPr>
          <p:cNvPr id="33" name="object 32"/>
          <p:cNvSpPr txBox="1"/>
          <p:nvPr/>
        </p:nvSpPr>
        <p:spPr>
          <a:xfrm>
            <a:off x="4750089" y="4703953"/>
            <a:ext cx="3969432" cy="213315"/>
          </a:xfrm>
          <a:prstGeom prst="rect">
            <a:avLst/>
          </a:prstGeom>
        </p:spPr>
        <p:txBody>
          <a:bodyPr vert="horz" wrap="square" lIns="0" tIns="13132" rIns="0" bIns="0" rtlCol="0">
            <a:spAutoFit/>
          </a:bodyPr>
          <a:lstStyle/>
          <a:p>
            <a:pPr marL="10102">
              <a:spcBef>
                <a:spcPts val="103"/>
              </a:spcBef>
            </a:pPr>
            <a:r>
              <a:rPr sz="1300" spc="68" dirty="0" smtClean="0">
                <a:solidFill>
                  <a:srgbClr val="101010"/>
                </a:solidFill>
                <a:latin typeface="Trebuchet MS"/>
                <a:cs typeface="Trebuchet MS"/>
              </a:rPr>
              <a:t>www.mindspaceoutsourcing.co</a:t>
            </a:r>
            <a:r>
              <a:rPr lang="en-US" sz="1300" spc="68" dirty="0" smtClean="0">
                <a:solidFill>
                  <a:srgbClr val="101010"/>
                </a:solidFill>
                <a:latin typeface="Trebuchet MS"/>
                <a:cs typeface="Trebuchet MS"/>
              </a:rPr>
              <a:t>m</a:t>
            </a:r>
            <a:endParaRPr sz="1300" dirty="0">
              <a:latin typeface="Trebuchet MS"/>
              <a:cs typeface="Trebuchet MS"/>
            </a:endParaRPr>
          </a:p>
        </p:txBody>
      </p:sp>
      <p:sp>
        <p:nvSpPr>
          <p:cNvPr id="34" name="object 33"/>
          <p:cNvSpPr txBox="1"/>
          <p:nvPr/>
        </p:nvSpPr>
        <p:spPr>
          <a:xfrm>
            <a:off x="1392918" y="4697488"/>
            <a:ext cx="2901098" cy="213315"/>
          </a:xfrm>
          <a:prstGeom prst="rect">
            <a:avLst/>
          </a:prstGeom>
        </p:spPr>
        <p:txBody>
          <a:bodyPr vert="horz" wrap="square" lIns="0" tIns="13132" rIns="0" bIns="0" rtlCol="0">
            <a:spAutoFit/>
          </a:bodyPr>
          <a:lstStyle/>
          <a:p>
            <a:pPr marL="10102">
              <a:spcBef>
                <a:spcPts val="103"/>
              </a:spcBef>
            </a:pPr>
            <a:r>
              <a:rPr sz="1300" spc="80" dirty="0" smtClean="0">
                <a:solidFill>
                  <a:srgbClr val="101010"/>
                </a:solidFill>
                <a:latin typeface="Trebuchet MS"/>
                <a:cs typeface="Trebuchet MS"/>
              </a:rPr>
              <a:t>info@mindspaceoutsourcing.co</a:t>
            </a:r>
            <a:r>
              <a:rPr lang="en-US" sz="1300" spc="80" dirty="0" smtClean="0">
                <a:solidFill>
                  <a:srgbClr val="101010"/>
                </a:solidFill>
                <a:latin typeface="Trebuchet MS"/>
                <a:cs typeface="Trebuchet MS"/>
              </a:rPr>
              <a:t>m</a:t>
            </a:r>
            <a:endParaRPr sz="1300" dirty="0">
              <a:latin typeface="Trebuchet MS"/>
              <a:cs typeface="Trebuchet MS"/>
            </a:endParaRPr>
          </a:p>
        </p:txBody>
      </p:sp>
      <p:sp>
        <p:nvSpPr>
          <p:cNvPr id="35" name="object 34"/>
          <p:cNvSpPr/>
          <p:nvPr/>
        </p:nvSpPr>
        <p:spPr>
          <a:xfrm>
            <a:off x="4455492" y="4811878"/>
            <a:ext cx="243548" cy="218962"/>
          </a:xfrm>
          <a:prstGeom prst="rect">
            <a:avLst/>
          </a:prstGeom>
          <a:blipFill>
            <a:blip r:embed="rId7" cstate="print"/>
            <a:stretch>
              <a:fillRect/>
            </a:stretch>
          </a:blipFill>
        </p:spPr>
        <p:txBody>
          <a:bodyPr wrap="square" lIns="0" tIns="0" rIns="0" bIns="0" rtlCol="0"/>
          <a:lstStyle/>
          <a:p>
            <a:endParaRPr/>
          </a:p>
        </p:txBody>
      </p:sp>
      <p:sp>
        <p:nvSpPr>
          <p:cNvPr id="36" name="object 35"/>
          <p:cNvSpPr/>
          <p:nvPr/>
        </p:nvSpPr>
        <p:spPr>
          <a:xfrm>
            <a:off x="1137017" y="4810611"/>
            <a:ext cx="239158" cy="244078"/>
          </a:xfrm>
          <a:prstGeom prst="rect">
            <a:avLst/>
          </a:prstGeom>
          <a:blipFill>
            <a:blip r:embed="rId8" cstate="print"/>
            <a:stretch>
              <a:fillRect/>
            </a:stretch>
          </a:blipFill>
        </p:spPr>
        <p:txBody>
          <a:bodyPr wrap="square" lIns="0" tIns="0" rIns="0" bIns="0" rtlCol="0"/>
          <a:lstStyle/>
          <a:p>
            <a:endParaRPr/>
          </a:p>
        </p:txBody>
      </p:sp>
      <p:sp>
        <p:nvSpPr>
          <p:cNvPr id="37" name="object 36"/>
          <p:cNvSpPr txBox="1"/>
          <p:nvPr/>
        </p:nvSpPr>
        <p:spPr>
          <a:xfrm>
            <a:off x="6087540" y="2832461"/>
            <a:ext cx="2487386" cy="1350278"/>
          </a:xfrm>
          <a:prstGeom prst="rect">
            <a:avLst/>
          </a:prstGeom>
        </p:spPr>
        <p:txBody>
          <a:bodyPr vert="horz" wrap="square" lIns="0" tIns="59599" rIns="0" bIns="0" rtlCol="0">
            <a:spAutoFit/>
          </a:bodyPr>
          <a:lstStyle/>
          <a:p>
            <a:pPr marL="10102">
              <a:spcBef>
                <a:spcPts val="469"/>
              </a:spcBef>
            </a:pPr>
            <a:r>
              <a:rPr b="1" spc="64" dirty="0">
                <a:solidFill>
                  <a:srgbClr val="101010"/>
                </a:solidFill>
                <a:latin typeface="+mn-lt"/>
              </a:rPr>
              <a:t>India </a:t>
            </a:r>
            <a:r>
              <a:rPr b="1" spc="60" dirty="0">
                <a:solidFill>
                  <a:srgbClr val="101010"/>
                </a:solidFill>
                <a:latin typeface="+mn-lt"/>
              </a:rPr>
              <a:t>Office</a:t>
            </a:r>
            <a:r>
              <a:rPr b="1" spc="44" dirty="0">
                <a:solidFill>
                  <a:srgbClr val="101010"/>
                </a:solidFill>
                <a:latin typeface="+mn-lt"/>
              </a:rPr>
              <a:t> </a:t>
            </a:r>
            <a:r>
              <a:rPr b="1" spc="-123" dirty="0">
                <a:solidFill>
                  <a:srgbClr val="101010"/>
                </a:solidFill>
                <a:latin typeface="+mn-lt"/>
              </a:rPr>
              <a:t>:</a:t>
            </a:r>
            <a:endParaRPr dirty="0">
              <a:latin typeface="+mn-lt"/>
            </a:endParaRPr>
          </a:p>
          <a:p>
            <a:pPr marL="10102" marR="4041">
              <a:lnSpc>
                <a:spcPts val="2116"/>
              </a:lnSpc>
              <a:spcBef>
                <a:spcPts val="127"/>
              </a:spcBef>
            </a:pPr>
            <a:r>
              <a:rPr spc="95" dirty="0">
                <a:solidFill>
                  <a:srgbClr val="101010"/>
                </a:solidFill>
                <a:latin typeface="+mn-lt"/>
                <a:cs typeface="Trebuchet MS"/>
              </a:rPr>
              <a:t>247, </a:t>
            </a:r>
            <a:r>
              <a:rPr spc="103" dirty="0">
                <a:solidFill>
                  <a:srgbClr val="101010"/>
                </a:solidFill>
                <a:latin typeface="+mn-lt"/>
                <a:cs typeface="Trebuchet MS"/>
              </a:rPr>
              <a:t>Manish </a:t>
            </a:r>
            <a:r>
              <a:rPr spc="80" dirty="0">
                <a:solidFill>
                  <a:srgbClr val="101010"/>
                </a:solidFill>
                <a:latin typeface="+mn-lt"/>
                <a:cs typeface="Trebuchet MS"/>
              </a:rPr>
              <a:t>Mansion,</a:t>
            </a:r>
            <a:r>
              <a:rPr spc="-155" dirty="0">
                <a:solidFill>
                  <a:srgbClr val="101010"/>
                </a:solidFill>
                <a:latin typeface="+mn-lt"/>
                <a:cs typeface="Trebuchet MS"/>
              </a:rPr>
              <a:t> </a:t>
            </a:r>
            <a:r>
              <a:rPr spc="20" dirty="0">
                <a:solidFill>
                  <a:srgbClr val="101010"/>
                </a:solidFill>
                <a:latin typeface="+mn-lt"/>
                <a:cs typeface="Trebuchet MS"/>
              </a:rPr>
              <a:t>Frontier,  </a:t>
            </a:r>
            <a:r>
              <a:rPr spc="91" dirty="0">
                <a:solidFill>
                  <a:srgbClr val="101010"/>
                </a:solidFill>
                <a:latin typeface="+mn-lt"/>
                <a:cs typeface="Trebuchet MS"/>
              </a:rPr>
              <a:t>Adarsh </a:t>
            </a:r>
            <a:r>
              <a:rPr spc="56" dirty="0">
                <a:solidFill>
                  <a:srgbClr val="101010"/>
                </a:solidFill>
                <a:latin typeface="+mn-lt"/>
                <a:cs typeface="Trebuchet MS"/>
              </a:rPr>
              <a:t>Nagar, </a:t>
            </a:r>
            <a:r>
              <a:rPr spc="-4" dirty="0">
                <a:solidFill>
                  <a:srgbClr val="101010"/>
                </a:solidFill>
                <a:latin typeface="+mn-lt"/>
                <a:cs typeface="Trebuchet MS"/>
              </a:rPr>
              <a:t>Jaipur,  </a:t>
            </a:r>
            <a:r>
              <a:rPr spc="80" dirty="0">
                <a:solidFill>
                  <a:srgbClr val="101010"/>
                </a:solidFill>
                <a:latin typeface="+mn-lt"/>
                <a:cs typeface="Trebuchet MS"/>
              </a:rPr>
              <a:t>Rajasthan-302004</a:t>
            </a:r>
            <a:endParaRPr dirty="0">
              <a:latin typeface="+mn-lt"/>
              <a:cs typeface="Trebuchet MS"/>
            </a:endParaRPr>
          </a:p>
          <a:p>
            <a:pPr marL="10102">
              <a:spcBef>
                <a:spcPts val="270"/>
              </a:spcBef>
            </a:pPr>
            <a:r>
              <a:rPr b="1" spc="24" dirty="0">
                <a:solidFill>
                  <a:srgbClr val="101010"/>
                </a:solidFill>
                <a:latin typeface="+mn-lt"/>
              </a:rPr>
              <a:t>Phone </a:t>
            </a:r>
            <a:r>
              <a:rPr b="1" spc="-123" dirty="0">
                <a:solidFill>
                  <a:srgbClr val="101010"/>
                </a:solidFill>
                <a:latin typeface="+mn-lt"/>
              </a:rPr>
              <a:t>: </a:t>
            </a:r>
            <a:r>
              <a:rPr spc="151" dirty="0">
                <a:solidFill>
                  <a:srgbClr val="101010"/>
                </a:solidFill>
                <a:latin typeface="+mn-lt"/>
                <a:cs typeface="Trebuchet MS"/>
              </a:rPr>
              <a:t>+</a:t>
            </a:r>
            <a:r>
              <a:rPr spc="151" dirty="0" smtClean="0">
                <a:solidFill>
                  <a:srgbClr val="101010"/>
                </a:solidFill>
                <a:latin typeface="+mn-lt"/>
                <a:cs typeface="Trebuchet MS"/>
              </a:rPr>
              <a:t>9</a:t>
            </a:r>
            <a:r>
              <a:rPr lang="en-US" spc="151" dirty="0" smtClean="0">
                <a:solidFill>
                  <a:srgbClr val="101010"/>
                </a:solidFill>
                <a:latin typeface="+mn-lt"/>
                <a:cs typeface="Trebuchet MS"/>
              </a:rPr>
              <a:t>1-</a:t>
            </a:r>
            <a:r>
              <a:rPr spc="151" dirty="0" smtClean="0">
                <a:solidFill>
                  <a:srgbClr val="101010"/>
                </a:solidFill>
                <a:latin typeface="+mn-lt"/>
                <a:cs typeface="Trebuchet MS"/>
              </a:rPr>
              <a:t>141</a:t>
            </a:r>
            <a:r>
              <a:rPr lang="en-US" spc="-191" dirty="0" smtClean="0">
                <a:solidFill>
                  <a:srgbClr val="101010"/>
                </a:solidFill>
                <a:latin typeface="+mn-lt"/>
                <a:cs typeface="Trebuchet MS"/>
              </a:rPr>
              <a:t>- </a:t>
            </a:r>
            <a:r>
              <a:rPr spc="151" dirty="0" smtClean="0">
                <a:solidFill>
                  <a:srgbClr val="101010"/>
                </a:solidFill>
                <a:latin typeface="+mn-lt"/>
                <a:cs typeface="Trebuchet MS"/>
              </a:rPr>
              <a:t>402</a:t>
            </a:r>
            <a:r>
              <a:rPr lang="en-US" spc="151" dirty="0" smtClean="0">
                <a:solidFill>
                  <a:srgbClr val="101010"/>
                </a:solidFill>
                <a:latin typeface="+mn-lt"/>
                <a:cs typeface="Trebuchet MS"/>
              </a:rPr>
              <a:t>-</a:t>
            </a:r>
            <a:r>
              <a:rPr spc="151" dirty="0" smtClean="0">
                <a:solidFill>
                  <a:srgbClr val="101010"/>
                </a:solidFill>
                <a:latin typeface="+mn-lt"/>
                <a:cs typeface="Trebuchet MS"/>
              </a:rPr>
              <a:t>3431</a:t>
            </a:r>
            <a:endParaRPr dirty="0">
              <a:latin typeface="+mn-lt"/>
              <a:cs typeface="Trebuchet MS"/>
            </a:endParaRPr>
          </a:p>
        </p:txBody>
      </p:sp>
      <p:sp>
        <p:nvSpPr>
          <p:cNvPr id="38" name="object 37"/>
          <p:cNvSpPr/>
          <p:nvPr/>
        </p:nvSpPr>
        <p:spPr>
          <a:xfrm>
            <a:off x="5867395" y="3955227"/>
            <a:ext cx="224048" cy="214313"/>
          </a:xfrm>
          <a:prstGeom prst="rect">
            <a:avLst/>
          </a:prstGeom>
          <a:blipFill>
            <a:blip r:embed="rId9" cstate="print"/>
            <a:stretch>
              <a:fillRect/>
            </a:stretch>
          </a:blipFill>
        </p:spPr>
        <p:txBody>
          <a:bodyPr wrap="square" lIns="0" tIns="0" rIns="0" bIns="0" rtlCol="0"/>
          <a:lstStyle/>
          <a:p>
            <a:endParaRPr/>
          </a:p>
        </p:txBody>
      </p:sp>
      <p:sp>
        <p:nvSpPr>
          <p:cNvPr id="39" name="object 38"/>
          <p:cNvSpPr/>
          <p:nvPr/>
        </p:nvSpPr>
        <p:spPr>
          <a:xfrm flipH="1">
            <a:off x="4326547" y="4710104"/>
            <a:ext cx="45719" cy="512064"/>
          </a:xfrm>
          <a:custGeom>
            <a:avLst/>
            <a:gdLst/>
            <a:ahLst/>
            <a:cxnLst/>
            <a:rect l="l" t="t" r="r" b="b"/>
            <a:pathLst>
              <a:path h="432434">
                <a:moveTo>
                  <a:pt x="0" y="0"/>
                </a:moveTo>
                <a:lnTo>
                  <a:pt x="0" y="432436"/>
                </a:lnTo>
              </a:path>
            </a:pathLst>
          </a:custGeom>
          <a:ln w="19051">
            <a:solidFill>
              <a:srgbClr val="151616"/>
            </a:solidFill>
          </a:ln>
        </p:spPr>
        <p:txBody>
          <a:bodyPr wrap="square" lIns="0" tIns="0" rIns="0" bIns="0" rtlCol="0"/>
          <a:lstStyle/>
          <a:p>
            <a:endParaRPr/>
          </a:p>
        </p:txBody>
      </p:sp>
      <p:sp>
        <p:nvSpPr>
          <p:cNvPr id="40" name="object 32"/>
          <p:cNvSpPr txBox="1"/>
          <p:nvPr/>
        </p:nvSpPr>
        <p:spPr>
          <a:xfrm>
            <a:off x="4750089" y="4881848"/>
            <a:ext cx="3969432" cy="213315"/>
          </a:xfrm>
          <a:prstGeom prst="rect">
            <a:avLst/>
          </a:prstGeom>
        </p:spPr>
        <p:txBody>
          <a:bodyPr vert="horz" wrap="square" lIns="0" tIns="13132" rIns="0" bIns="0" rtlCol="0">
            <a:spAutoFit/>
          </a:bodyPr>
          <a:lstStyle/>
          <a:p>
            <a:pPr marL="10102">
              <a:spcBef>
                <a:spcPts val="103"/>
              </a:spcBef>
            </a:pPr>
            <a:r>
              <a:rPr sz="1300" spc="68" dirty="0" smtClean="0">
                <a:solidFill>
                  <a:srgbClr val="101010"/>
                </a:solidFill>
                <a:latin typeface="Trebuchet MS"/>
                <a:cs typeface="Trebuchet MS"/>
              </a:rPr>
              <a:t>www.mindspaceoutsourcing.co</a:t>
            </a:r>
            <a:r>
              <a:rPr lang="en-US" sz="1300" spc="68" dirty="0" smtClean="0">
                <a:solidFill>
                  <a:srgbClr val="101010"/>
                </a:solidFill>
                <a:latin typeface="Trebuchet MS"/>
                <a:cs typeface="Trebuchet MS"/>
              </a:rPr>
              <a:t>.uk</a:t>
            </a:r>
            <a:endParaRPr sz="1300" dirty="0">
              <a:latin typeface="Trebuchet MS"/>
              <a:cs typeface="Trebuchet MS"/>
            </a:endParaRPr>
          </a:p>
        </p:txBody>
      </p:sp>
      <p:sp>
        <p:nvSpPr>
          <p:cNvPr id="41" name="object 33"/>
          <p:cNvSpPr txBox="1"/>
          <p:nvPr/>
        </p:nvSpPr>
        <p:spPr>
          <a:xfrm>
            <a:off x="1393540" y="4910505"/>
            <a:ext cx="2901098" cy="213315"/>
          </a:xfrm>
          <a:prstGeom prst="rect">
            <a:avLst/>
          </a:prstGeom>
        </p:spPr>
        <p:txBody>
          <a:bodyPr vert="horz" wrap="square" lIns="0" tIns="13132" rIns="0" bIns="0" rtlCol="0">
            <a:spAutoFit/>
          </a:bodyPr>
          <a:lstStyle/>
          <a:p>
            <a:pPr marL="10102">
              <a:spcBef>
                <a:spcPts val="103"/>
              </a:spcBef>
            </a:pPr>
            <a:r>
              <a:rPr sz="1300" spc="80" dirty="0" smtClean="0">
                <a:solidFill>
                  <a:srgbClr val="101010"/>
                </a:solidFill>
                <a:latin typeface="Trebuchet MS"/>
                <a:cs typeface="Trebuchet MS"/>
              </a:rPr>
              <a:t>info@mindspaceoutsourcing.co</a:t>
            </a:r>
            <a:r>
              <a:rPr lang="en-US" sz="1300" spc="80" dirty="0" smtClean="0">
                <a:solidFill>
                  <a:srgbClr val="101010"/>
                </a:solidFill>
                <a:latin typeface="Trebuchet MS"/>
                <a:cs typeface="Trebuchet MS"/>
              </a:rPr>
              <a:t>.uk</a:t>
            </a:r>
            <a:endParaRPr sz="1300" dirty="0">
              <a:latin typeface="Trebuchet MS"/>
              <a:cs typeface="Trebuchet MS"/>
            </a:endParaRPr>
          </a:p>
        </p:txBody>
      </p:sp>
      <p:sp>
        <p:nvSpPr>
          <p:cNvPr id="42" name="object 10"/>
          <p:cNvSpPr/>
          <p:nvPr/>
        </p:nvSpPr>
        <p:spPr>
          <a:xfrm>
            <a:off x="3099420" y="3932570"/>
            <a:ext cx="222353" cy="214313"/>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a:stretch/>
        </p:blipFill>
        <p:spPr>
          <a:xfrm rot="4500000">
            <a:off x="-1926431" y="-2485231"/>
            <a:ext cx="4498975" cy="6443662"/>
          </a:xfrm>
          <a:prstGeom prst="rect">
            <a:avLst/>
          </a:prstGeom>
          <a:noFill/>
          <a:ln>
            <a:noFill/>
          </a:ln>
        </p:spPr>
      </p:pic>
      <p:pic>
        <p:nvPicPr>
          <p:cNvPr id="93" name="Google Shape;93;p2"/>
          <p:cNvPicPr preferRelativeResize="0"/>
          <p:nvPr/>
        </p:nvPicPr>
        <p:blipFill rotWithShape="1">
          <a:blip r:embed="rId3">
            <a:alphaModFix/>
          </a:blip>
          <a:srcRect/>
          <a:stretch/>
        </p:blipFill>
        <p:spPr>
          <a:xfrm rot="-6900000">
            <a:off x="6259512" y="2587625"/>
            <a:ext cx="4498975" cy="6445250"/>
          </a:xfrm>
          <a:prstGeom prst="rect">
            <a:avLst/>
          </a:prstGeom>
          <a:noFill/>
          <a:ln>
            <a:noFill/>
          </a:ln>
        </p:spPr>
      </p:pic>
      <p:sp>
        <p:nvSpPr>
          <p:cNvPr id="94" name="Google Shape;94;p2"/>
          <p:cNvSpPr txBox="1"/>
          <p:nvPr/>
        </p:nvSpPr>
        <p:spPr>
          <a:xfrm>
            <a:off x="0" y="1809750"/>
            <a:ext cx="9144000" cy="1357200"/>
          </a:xfrm>
          <a:prstGeom prst="rect">
            <a:avLst/>
          </a:prstGeom>
          <a:solidFill>
            <a:srgbClr val="77479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
          <p:cNvSpPr txBox="1"/>
          <p:nvPr/>
        </p:nvSpPr>
        <p:spPr>
          <a:xfrm>
            <a:off x="0" y="609600"/>
            <a:ext cx="9144000" cy="80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74796"/>
              </a:buClr>
              <a:buSzPts val="1800"/>
              <a:buFont typeface="Roboto"/>
              <a:buNone/>
            </a:pPr>
            <a:r>
              <a:rPr lang="en-US" sz="2400" b="0" i="0" u="none" strike="noStrike" cap="none" dirty="0">
                <a:solidFill>
                  <a:srgbClr val="774796"/>
                </a:solidFill>
                <a:latin typeface="Calibri"/>
                <a:ea typeface="Calibri"/>
                <a:cs typeface="Calibri"/>
                <a:sym typeface="Calibri"/>
              </a:rPr>
              <a:t>Trusted Outsourcing Partner since </a:t>
            </a:r>
            <a:r>
              <a:rPr lang="en-US" sz="2400" b="0" i="0" u="none" strike="noStrike" cap="none" dirty="0" smtClean="0">
                <a:solidFill>
                  <a:srgbClr val="774796"/>
                </a:solidFill>
                <a:latin typeface="Calibri"/>
                <a:ea typeface="Calibri"/>
                <a:cs typeface="Calibri"/>
                <a:sym typeface="Calibri"/>
              </a:rPr>
              <a:t>11 </a:t>
            </a:r>
            <a:r>
              <a:rPr lang="en-US" sz="2400" b="0" i="0" u="none" strike="noStrike" cap="none" dirty="0">
                <a:solidFill>
                  <a:srgbClr val="774796"/>
                </a:solidFill>
                <a:latin typeface="Calibri"/>
                <a:ea typeface="Calibri"/>
                <a:cs typeface="Calibri"/>
                <a:sym typeface="Calibri"/>
              </a:rPr>
              <a:t>Years</a:t>
            </a:r>
            <a:endParaRPr sz="2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774796"/>
              </a:buClr>
              <a:buSzPts val="2800"/>
              <a:buFont typeface="Roboto"/>
              <a:buNone/>
            </a:pPr>
            <a:r>
              <a:rPr lang="en-US" sz="2400" b="1" i="0" u="none" strike="noStrike" cap="none" dirty="0">
                <a:solidFill>
                  <a:srgbClr val="774796"/>
                </a:solidFill>
                <a:latin typeface="Calibri"/>
                <a:ea typeface="Calibri"/>
                <a:cs typeface="Calibri"/>
                <a:sym typeface="Calibri"/>
              </a:rPr>
              <a:t>For Bookkeeping, Payroll &amp; Tax Services</a:t>
            </a:r>
            <a:endParaRPr sz="2400" b="0" i="0" u="none" strike="noStrike" cap="none" dirty="0">
              <a:solidFill>
                <a:srgbClr val="000000"/>
              </a:solidFill>
              <a:latin typeface="Calibri"/>
              <a:ea typeface="Calibri"/>
              <a:cs typeface="Calibri"/>
              <a:sym typeface="Calibri"/>
            </a:endParaRPr>
          </a:p>
        </p:txBody>
      </p:sp>
      <p:pic>
        <p:nvPicPr>
          <p:cNvPr id="96" name="Google Shape;96;p2"/>
          <p:cNvPicPr preferRelativeResize="0"/>
          <p:nvPr/>
        </p:nvPicPr>
        <p:blipFill rotWithShape="1">
          <a:blip r:embed="rId4">
            <a:alphaModFix/>
          </a:blip>
          <a:srcRect/>
          <a:stretch/>
        </p:blipFill>
        <p:spPr>
          <a:xfrm>
            <a:off x="8050212" y="6107112"/>
            <a:ext cx="917575" cy="650875"/>
          </a:xfrm>
          <a:prstGeom prst="rect">
            <a:avLst/>
          </a:prstGeom>
          <a:noFill/>
          <a:ln>
            <a:noFill/>
          </a:ln>
        </p:spPr>
      </p:pic>
      <p:pic>
        <p:nvPicPr>
          <p:cNvPr id="97" name="Google Shape;97;p2" descr="C:\Users\Administrator\Desktop\kshitij new pic.jpg"/>
          <p:cNvPicPr preferRelativeResize="0"/>
          <p:nvPr/>
        </p:nvPicPr>
        <p:blipFill rotWithShape="1">
          <a:blip r:embed="rId5">
            <a:alphaModFix/>
          </a:blip>
          <a:srcRect/>
          <a:stretch/>
        </p:blipFill>
        <p:spPr>
          <a:xfrm>
            <a:off x="990600" y="3438510"/>
            <a:ext cx="1447800" cy="1546800"/>
          </a:xfrm>
          <a:prstGeom prst="teardrop">
            <a:avLst>
              <a:gd name="adj" fmla="val 100000"/>
            </a:avLst>
          </a:prstGeom>
          <a:noFill/>
          <a:ln>
            <a:noFill/>
          </a:ln>
        </p:spPr>
      </p:pic>
      <p:sp>
        <p:nvSpPr>
          <p:cNvPr id="98" name="Google Shape;98;p2"/>
          <p:cNvSpPr txBox="1"/>
          <p:nvPr/>
        </p:nvSpPr>
        <p:spPr>
          <a:xfrm>
            <a:off x="1260475" y="1979612"/>
            <a:ext cx="66231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000"/>
              <a:buFont typeface="Roboto"/>
              <a:buNone/>
            </a:pPr>
            <a:r>
              <a:rPr lang="en-US" sz="2200" b="0" i="0" u="none" strike="noStrike" cap="none">
                <a:solidFill>
                  <a:schemeClr val="lt1"/>
                </a:solidFill>
                <a:latin typeface="Calibri"/>
                <a:ea typeface="Calibri"/>
                <a:cs typeface="Calibri"/>
                <a:sym typeface="Calibri"/>
              </a:rPr>
              <a:t>We are a true sourced accounting department providing highest level of accounting and bookkeeping expertise and access to the latest technologies.</a:t>
            </a:r>
            <a:endParaRPr sz="2200" b="0" i="0" u="none" strike="noStrike" cap="none">
              <a:solidFill>
                <a:srgbClr val="000000"/>
              </a:solidFill>
              <a:latin typeface="Calibri"/>
              <a:ea typeface="Calibri"/>
              <a:cs typeface="Calibri"/>
              <a:sym typeface="Calibri"/>
            </a:endParaRPr>
          </a:p>
        </p:txBody>
      </p:sp>
      <p:sp>
        <p:nvSpPr>
          <p:cNvPr id="99" name="Google Shape;99;p2"/>
          <p:cNvSpPr txBox="1"/>
          <p:nvPr/>
        </p:nvSpPr>
        <p:spPr>
          <a:xfrm>
            <a:off x="323850" y="5003800"/>
            <a:ext cx="3429000" cy="11080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774796"/>
              </a:buClr>
              <a:buSzPts val="2200"/>
              <a:buFont typeface="Roboto"/>
              <a:buNone/>
            </a:pPr>
            <a:r>
              <a:rPr lang="en-US" sz="2000" b="1" i="0" u="none" strike="noStrike" cap="none">
                <a:solidFill>
                  <a:srgbClr val="774796"/>
                </a:solidFill>
                <a:latin typeface="Calibri"/>
                <a:ea typeface="Calibri"/>
                <a:cs typeface="Calibri"/>
                <a:sym typeface="Calibri"/>
              </a:rPr>
              <a:t>Kshitij Jain</a:t>
            </a:r>
            <a:endParaRPr sz="2000" b="1"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774796"/>
              </a:buClr>
              <a:buSzPts val="2200"/>
              <a:buFont typeface="Roboto"/>
              <a:buNone/>
            </a:pPr>
            <a:r>
              <a:rPr lang="en-US" sz="2000" b="0" i="0" u="none" strike="noStrike" cap="none">
                <a:solidFill>
                  <a:srgbClr val="774796"/>
                </a:solidFill>
                <a:latin typeface="Calibri"/>
                <a:ea typeface="Calibri"/>
                <a:cs typeface="Calibri"/>
                <a:sym typeface="Calibri"/>
              </a:rPr>
              <a:t>FCA, Director</a:t>
            </a:r>
            <a:endParaRPr sz="2000" b="0" i="0" u="none" strike="noStrike" cap="none">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774796"/>
              </a:buClr>
              <a:buSzPts val="2200"/>
              <a:buFont typeface="Roboto"/>
              <a:buNone/>
            </a:pPr>
            <a:r>
              <a:rPr lang="en-US" sz="2000" b="0" i="0" u="none" strike="noStrike" cap="none">
                <a:solidFill>
                  <a:srgbClr val="774796"/>
                </a:solidFill>
                <a:latin typeface="Calibri"/>
                <a:ea typeface="Calibri"/>
                <a:cs typeface="Calibri"/>
                <a:sym typeface="Calibri"/>
              </a:rPr>
              <a:t>Certified QB &amp; Xero Advisor</a:t>
            </a:r>
            <a:endParaRPr sz="2000" b="0" i="0" u="none" strike="noStrike" cap="none">
              <a:solidFill>
                <a:srgbClr val="000000"/>
              </a:solidFill>
              <a:latin typeface="Calibri"/>
              <a:ea typeface="Calibri"/>
              <a:cs typeface="Calibri"/>
              <a:sym typeface="Calibri"/>
            </a:endParaRPr>
          </a:p>
        </p:txBody>
      </p:sp>
      <p:sp>
        <p:nvSpPr>
          <p:cNvPr id="100" name="Google Shape;100;p2"/>
          <p:cNvSpPr txBox="1"/>
          <p:nvPr/>
        </p:nvSpPr>
        <p:spPr>
          <a:xfrm>
            <a:off x="69850" y="6229350"/>
            <a:ext cx="3352800" cy="52863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www.mindspaceoutsourcing.com</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 Copyright </a:t>
            </a:r>
            <a:r>
              <a:rPr lang="en-US" sz="1000" b="0" i="0" u="none" strike="noStrike" cap="none" dirty="0" smtClean="0">
                <a:solidFill>
                  <a:srgbClr val="7F7F7F"/>
                </a:solidFill>
                <a:latin typeface="Roboto"/>
                <a:ea typeface="Roboto"/>
                <a:cs typeface="Roboto"/>
                <a:sym typeface="Roboto"/>
              </a:rPr>
              <a:t>2021 </a:t>
            </a:r>
            <a:r>
              <a:rPr lang="en-US" sz="1000" b="0" i="0" u="none" strike="noStrike" cap="none" dirty="0" err="1">
                <a:solidFill>
                  <a:srgbClr val="7F7F7F"/>
                </a:solidFill>
                <a:latin typeface="Roboto"/>
                <a:ea typeface="Roboto"/>
                <a:cs typeface="Roboto"/>
                <a:sym typeface="Roboto"/>
              </a:rPr>
              <a:t>Mindspace</a:t>
            </a:r>
            <a:r>
              <a:rPr lang="en-US" sz="1000" b="0" i="0" u="none" strike="noStrike" cap="none" dirty="0">
                <a:solidFill>
                  <a:srgbClr val="7F7F7F"/>
                </a:solidFill>
                <a:latin typeface="Roboto"/>
                <a:ea typeface="Roboto"/>
                <a:cs typeface="Roboto"/>
                <a:sym typeface="Roboto"/>
              </a:rPr>
              <a:t> All rights reserved</a:t>
            </a:r>
            <a:endParaRPr sz="1400" b="0" i="0" u="none" strike="noStrike" cap="none" dirty="0">
              <a:solidFill>
                <a:srgbClr val="000000"/>
              </a:solidFill>
              <a:latin typeface="Arial"/>
              <a:ea typeface="Arial"/>
              <a:cs typeface="Arial"/>
              <a:sym typeface="Arial"/>
            </a:endParaRPr>
          </a:p>
        </p:txBody>
      </p:sp>
      <p:pic>
        <p:nvPicPr>
          <p:cNvPr id="101" name="Google Shape;101;p2"/>
          <p:cNvPicPr preferRelativeResize="0"/>
          <p:nvPr/>
        </p:nvPicPr>
        <p:blipFill rotWithShape="1">
          <a:blip r:embed="rId6">
            <a:alphaModFix/>
          </a:blip>
          <a:srcRect/>
          <a:stretch/>
        </p:blipFill>
        <p:spPr>
          <a:xfrm flipH="1">
            <a:off x="6553200" y="3423070"/>
            <a:ext cx="1524000" cy="1562100"/>
          </a:xfrm>
          <a:prstGeom prst="teardrop">
            <a:avLst>
              <a:gd name="adj" fmla="val 100000"/>
            </a:avLst>
          </a:prstGeom>
          <a:noFill/>
          <a:ln>
            <a:noFill/>
          </a:ln>
        </p:spPr>
      </p:pic>
      <p:sp>
        <p:nvSpPr>
          <p:cNvPr id="102" name="Google Shape;102;p2"/>
          <p:cNvSpPr txBox="1"/>
          <p:nvPr/>
        </p:nvSpPr>
        <p:spPr>
          <a:xfrm>
            <a:off x="4953000" y="4961890"/>
            <a:ext cx="3429000" cy="1013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74796"/>
              </a:buClr>
              <a:buSzPts val="2200"/>
              <a:buFont typeface="Roboto"/>
              <a:buNone/>
            </a:pPr>
            <a:r>
              <a:rPr lang="en-US" sz="2000" b="1" i="0" u="none" strike="noStrike" cap="none">
                <a:solidFill>
                  <a:srgbClr val="774796"/>
                </a:solidFill>
                <a:latin typeface="Calibri"/>
                <a:ea typeface="Calibri"/>
                <a:cs typeface="Calibri"/>
                <a:sym typeface="Calibri"/>
              </a:rPr>
              <a:t>Manish Jindal</a:t>
            </a: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774796"/>
              </a:buClr>
              <a:buSzPts val="2200"/>
              <a:buFont typeface="Roboto"/>
              <a:buNone/>
            </a:pPr>
            <a:r>
              <a:rPr lang="en-US" sz="2000" b="0" i="0" u="none" strike="noStrike" cap="none">
                <a:solidFill>
                  <a:srgbClr val="774796"/>
                </a:solidFill>
                <a:latin typeface="Calibri"/>
                <a:ea typeface="Calibri"/>
                <a:cs typeface="Calibri"/>
                <a:sym typeface="Calibri"/>
              </a:rPr>
              <a:t>FCA &amp; DISA, Director</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774796"/>
              </a:buClr>
              <a:buSzPts val="2200"/>
              <a:buFont typeface="Roboto"/>
              <a:buNone/>
            </a:pPr>
            <a:r>
              <a:rPr lang="en-US" sz="2000" b="0" i="0" u="none" strike="noStrike" cap="none">
                <a:solidFill>
                  <a:srgbClr val="774796"/>
                </a:solidFill>
                <a:latin typeface="Calibri"/>
                <a:ea typeface="Calibri"/>
                <a:cs typeface="Calibri"/>
                <a:sym typeface="Calibri"/>
              </a:rPr>
              <a:t>Certified QBO &amp; Xero Advisor</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a:stretch/>
        </p:blipFill>
        <p:spPr>
          <a:xfrm rot="4500000">
            <a:off x="-1926431" y="-2485231"/>
            <a:ext cx="4498975" cy="6443662"/>
          </a:xfrm>
          <a:prstGeom prst="rect">
            <a:avLst/>
          </a:prstGeom>
          <a:noFill/>
          <a:ln>
            <a:noFill/>
          </a:ln>
        </p:spPr>
      </p:pic>
      <p:pic>
        <p:nvPicPr>
          <p:cNvPr id="108" name="Google Shape;108;p3"/>
          <p:cNvPicPr preferRelativeResize="0"/>
          <p:nvPr/>
        </p:nvPicPr>
        <p:blipFill rotWithShape="1">
          <a:blip r:embed="rId3">
            <a:alphaModFix/>
          </a:blip>
          <a:srcRect/>
          <a:stretch/>
        </p:blipFill>
        <p:spPr>
          <a:xfrm rot="-6900000">
            <a:off x="6259512" y="2587625"/>
            <a:ext cx="4498975" cy="6445250"/>
          </a:xfrm>
          <a:prstGeom prst="rect">
            <a:avLst/>
          </a:prstGeom>
          <a:noFill/>
          <a:ln>
            <a:noFill/>
          </a:ln>
        </p:spPr>
      </p:pic>
      <p:pic>
        <p:nvPicPr>
          <p:cNvPr id="109" name="Google Shape;109;p3"/>
          <p:cNvPicPr preferRelativeResize="0"/>
          <p:nvPr/>
        </p:nvPicPr>
        <p:blipFill rotWithShape="1">
          <a:blip r:embed="rId4">
            <a:alphaModFix/>
          </a:blip>
          <a:srcRect/>
          <a:stretch/>
        </p:blipFill>
        <p:spPr>
          <a:xfrm>
            <a:off x="8050212" y="6107112"/>
            <a:ext cx="917575" cy="650875"/>
          </a:xfrm>
          <a:prstGeom prst="rect">
            <a:avLst/>
          </a:prstGeom>
          <a:noFill/>
          <a:ln>
            <a:noFill/>
          </a:ln>
        </p:spPr>
      </p:pic>
      <p:pic>
        <p:nvPicPr>
          <p:cNvPr id="111" name="Google Shape;111;p3"/>
          <p:cNvPicPr preferRelativeResize="0"/>
          <p:nvPr/>
        </p:nvPicPr>
        <p:blipFill rotWithShape="1">
          <a:blip r:embed="rId5">
            <a:alphaModFix/>
          </a:blip>
          <a:srcRect/>
          <a:stretch/>
        </p:blipFill>
        <p:spPr>
          <a:xfrm rot="10800000">
            <a:off x="-9348" y="384175"/>
            <a:ext cx="4017315" cy="803275"/>
          </a:xfrm>
          <a:prstGeom prst="rect">
            <a:avLst/>
          </a:prstGeom>
          <a:noFill/>
          <a:ln>
            <a:noFill/>
          </a:ln>
        </p:spPr>
      </p:pic>
      <p:sp>
        <p:nvSpPr>
          <p:cNvPr id="112" name="Google Shape;112;p3"/>
          <p:cNvSpPr txBox="1"/>
          <p:nvPr/>
        </p:nvSpPr>
        <p:spPr>
          <a:xfrm>
            <a:off x="-137161" y="541909"/>
            <a:ext cx="4017317" cy="38938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Roboto"/>
              <a:buNone/>
            </a:pPr>
            <a:r>
              <a:rPr lang="en-US" sz="2400" b="1" i="0" u="none" strike="noStrike" cap="none" dirty="0">
                <a:solidFill>
                  <a:schemeClr val="lt1"/>
                </a:solidFill>
                <a:latin typeface="Calibri"/>
                <a:ea typeface="Calibri"/>
                <a:cs typeface="Calibri"/>
                <a:sym typeface="Calibri"/>
              </a:rPr>
              <a:t>MINDSPACE- INTRODUCTION</a:t>
            </a:r>
            <a:endParaRPr sz="2400" b="0" i="0" u="none" strike="noStrike" cap="none" dirty="0">
              <a:solidFill>
                <a:srgbClr val="000000"/>
              </a:solidFill>
              <a:latin typeface="Calibri"/>
              <a:ea typeface="Calibri"/>
              <a:cs typeface="Calibri"/>
              <a:sym typeface="Calibri"/>
            </a:endParaRPr>
          </a:p>
        </p:txBody>
      </p:sp>
      <p:sp>
        <p:nvSpPr>
          <p:cNvPr id="113" name="Google Shape;113;p3"/>
          <p:cNvSpPr txBox="1"/>
          <p:nvPr/>
        </p:nvSpPr>
        <p:spPr>
          <a:xfrm>
            <a:off x="457200" y="1600200"/>
            <a:ext cx="8382000" cy="409416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Roboto"/>
              <a:buNone/>
            </a:pPr>
            <a:r>
              <a:rPr lang="en-US" sz="2200" b="0" i="0" u="none" strike="noStrike" cap="none">
                <a:solidFill>
                  <a:schemeClr val="dk1"/>
                </a:solidFill>
                <a:latin typeface="Calibri"/>
                <a:ea typeface="Calibri"/>
                <a:cs typeface="Calibri"/>
                <a:sym typeface="Calibri"/>
              </a:rPr>
              <a:t>Founded in year 2008 with an aim to provide value added Financial Outsourcing Solutions to Accounting Firms. We have domain expertise in US, UK, Australian and Ireland Bookkeeping, Financial Process &amp; Payroll.</a:t>
            </a:r>
            <a:endParaRPr sz="2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000"/>
              <a:buFont typeface="Arial"/>
              <a:buNone/>
            </a:pPr>
            <a:endParaRPr sz="2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000"/>
              <a:buFont typeface="Roboto"/>
              <a:buNone/>
            </a:pPr>
            <a:r>
              <a:rPr lang="en-US" sz="2200" b="0" i="0" u="none" strike="noStrike" cap="none">
                <a:solidFill>
                  <a:schemeClr val="dk1"/>
                </a:solidFill>
                <a:latin typeface="Calibri"/>
                <a:ea typeface="Calibri"/>
                <a:cs typeface="Calibri"/>
                <a:sym typeface="Calibri"/>
              </a:rPr>
              <a:t>We are a client centric organization and our Value proposition is Knowledge Based Approach, Quality Deliverables leading to a effective Value Based Outsourcing.</a:t>
            </a:r>
            <a:endParaRPr sz="2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000"/>
              <a:buFont typeface="Arial"/>
              <a:buNone/>
            </a:pPr>
            <a:endParaRPr sz="2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000"/>
              <a:buFont typeface="Roboto"/>
              <a:buNone/>
            </a:pPr>
            <a:r>
              <a:rPr lang="en-US" sz="2200" b="0" i="0" u="none" strike="noStrike" cap="none">
                <a:solidFill>
                  <a:schemeClr val="dk1"/>
                </a:solidFill>
                <a:latin typeface="Calibri"/>
                <a:ea typeface="Calibri"/>
                <a:cs typeface="Calibri"/>
                <a:sym typeface="Calibri"/>
              </a:rPr>
              <a:t>We are serving our services in US, UK, Australia, and Ireland. We believe even routine accounting and bookkeeping functions deserve special treatment. We seek to enhance the business performance to our clients.</a:t>
            </a:r>
            <a:endParaRPr sz="2200" b="0" i="0" u="none" strike="noStrike" cap="none">
              <a:solidFill>
                <a:srgbClr val="000000"/>
              </a:solidFill>
              <a:latin typeface="Calibri"/>
              <a:ea typeface="Calibri"/>
              <a:cs typeface="Calibri"/>
              <a:sym typeface="Calibri"/>
            </a:endParaRPr>
          </a:p>
        </p:txBody>
      </p:sp>
      <p:sp>
        <p:nvSpPr>
          <p:cNvPr id="10" name="Google Shape;100;p2"/>
          <p:cNvSpPr txBox="1"/>
          <p:nvPr/>
        </p:nvSpPr>
        <p:spPr>
          <a:xfrm>
            <a:off x="69850" y="6229350"/>
            <a:ext cx="3352800" cy="52863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www.mindspaceoutsourcing.com</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 Copyright </a:t>
            </a:r>
            <a:r>
              <a:rPr lang="en-US" sz="1000" b="0" i="0" u="none" strike="noStrike" cap="none" dirty="0" smtClean="0">
                <a:solidFill>
                  <a:srgbClr val="7F7F7F"/>
                </a:solidFill>
                <a:latin typeface="Roboto"/>
                <a:ea typeface="Roboto"/>
                <a:cs typeface="Roboto"/>
                <a:sym typeface="Roboto"/>
              </a:rPr>
              <a:t>2021 </a:t>
            </a:r>
            <a:r>
              <a:rPr lang="en-US" sz="1000" b="0" i="0" u="none" strike="noStrike" cap="none" dirty="0" err="1">
                <a:solidFill>
                  <a:srgbClr val="7F7F7F"/>
                </a:solidFill>
                <a:latin typeface="Roboto"/>
                <a:ea typeface="Roboto"/>
                <a:cs typeface="Roboto"/>
                <a:sym typeface="Roboto"/>
              </a:rPr>
              <a:t>Mindspace</a:t>
            </a:r>
            <a:r>
              <a:rPr lang="en-US" sz="1000" b="0" i="0" u="none" strike="noStrike" cap="none" dirty="0">
                <a:solidFill>
                  <a:srgbClr val="7F7F7F"/>
                </a:solidFill>
                <a:latin typeface="Roboto"/>
                <a:ea typeface="Roboto"/>
                <a:cs typeface="Roboto"/>
                <a:sym typeface="Roboto"/>
              </a:rPr>
              <a:t> All rights reserved</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4"/>
          <p:cNvPicPr preferRelativeResize="0"/>
          <p:nvPr/>
        </p:nvPicPr>
        <p:blipFill rotWithShape="1">
          <a:blip r:embed="rId3">
            <a:alphaModFix/>
          </a:blip>
          <a:srcRect/>
          <a:stretch/>
        </p:blipFill>
        <p:spPr>
          <a:xfrm rot="4500000">
            <a:off x="-1926431" y="-2485231"/>
            <a:ext cx="4498975" cy="6443662"/>
          </a:xfrm>
          <a:prstGeom prst="rect">
            <a:avLst/>
          </a:prstGeom>
          <a:noFill/>
          <a:ln>
            <a:noFill/>
          </a:ln>
        </p:spPr>
      </p:pic>
      <p:pic>
        <p:nvPicPr>
          <p:cNvPr id="119" name="Google Shape;119;p4"/>
          <p:cNvPicPr preferRelativeResize="0"/>
          <p:nvPr/>
        </p:nvPicPr>
        <p:blipFill rotWithShape="1">
          <a:blip r:embed="rId3">
            <a:alphaModFix/>
          </a:blip>
          <a:srcRect/>
          <a:stretch/>
        </p:blipFill>
        <p:spPr>
          <a:xfrm rot="-6900000">
            <a:off x="6259512" y="2587625"/>
            <a:ext cx="4498975" cy="6445250"/>
          </a:xfrm>
          <a:prstGeom prst="rect">
            <a:avLst/>
          </a:prstGeom>
          <a:noFill/>
          <a:ln>
            <a:noFill/>
          </a:ln>
        </p:spPr>
      </p:pic>
      <p:pic>
        <p:nvPicPr>
          <p:cNvPr id="120" name="Google Shape;120;p4"/>
          <p:cNvPicPr preferRelativeResize="0"/>
          <p:nvPr/>
        </p:nvPicPr>
        <p:blipFill rotWithShape="1">
          <a:blip r:embed="rId4">
            <a:alphaModFix/>
          </a:blip>
          <a:srcRect/>
          <a:stretch/>
        </p:blipFill>
        <p:spPr>
          <a:xfrm>
            <a:off x="8050212" y="6107112"/>
            <a:ext cx="917575" cy="650875"/>
          </a:xfrm>
          <a:prstGeom prst="rect">
            <a:avLst/>
          </a:prstGeom>
          <a:noFill/>
          <a:ln>
            <a:noFill/>
          </a:ln>
        </p:spPr>
      </p:pic>
      <p:pic>
        <p:nvPicPr>
          <p:cNvPr id="122" name="Google Shape;122;p4"/>
          <p:cNvPicPr preferRelativeResize="0"/>
          <p:nvPr/>
        </p:nvPicPr>
        <p:blipFill rotWithShape="1">
          <a:blip r:embed="rId5">
            <a:alphaModFix/>
          </a:blip>
          <a:srcRect/>
          <a:stretch/>
        </p:blipFill>
        <p:spPr>
          <a:xfrm rot="10800000">
            <a:off x="-20648" y="152401"/>
            <a:ext cx="4194198" cy="680674"/>
          </a:xfrm>
          <a:prstGeom prst="rect">
            <a:avLst/>
          </a:prstGeom>
          <a:noFill/>
          <a:ln>
            <a:noFill/>
          </a:ln>
        </p:spPr>
      </p:pic>
      <p:sp>
        <p:nvSpPr>
          <p:cNvPr id="123" name="Google Shape;123;p4"/>
          <p:cNvSpPr txBox="1"/>
          <p:nvPr/>
        </p:nvSpPr>
        <p:spPr>
          <a:xfrm>
            <a:off x="0" y="247650"/>
            <a:ext cx="4017300" cy="49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Roboto"/>
              <a:buNone/>
            </a:pPr>
            <a:r>
              <a:rPr lang="en-US" sz="2600" b="1" i="0" u="none" strike="noStrike" cap="none" dirty="0">
                <a:solidFill>
                  <a:schemeClr val="lt1"/>
                </a:solidFill>
                <a:latin typeface="Calibri"/>
                <a:ea typeface="Calibri"/>
                <a:cs typeface="Calibri"/>
                <a:sym typeface="Calibri"/>
              </a:rPr>
              <a:t>SERVICE PORTFOLIO</a:t>
            </a:r>
            <a:endParaRPr sz="2600" b="0" i="0" u="none" strike="noStrike" cap="none" dirty="0">
              <a:solidFill>
                <a:srgbClr val="000000"/>
              </a:solidFill>
              <a:latin typeface="Calibri"/>
              <a:ea typeface="Calibri"/>
              <a:cs typeface="Calibri"/>
              <a:sym typeface="Calibri"/>
            </a:endParaRPr>
          </a:p>
        </p:txBody>
      </p:sp>
      <p:sp>
        <p:nvSpPr>
          <p:cNvPr id="124" name="Google Shape;124;p4"/>
          <p:cNvSpPr txBox="1"/>
          <p:nvPr/>
        </p:nvSpPr>
        <p:spPr>
          <a:xfrm>
            <a:off x="245543" y="1037330"/>
            <a:ext cx="8458500" cy="4819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Bookkeeping Services</a:t>
            </a:r>
            <a:endParaRPr dirty="0"/>
          </a:p>
          <a:p>
            <a:pPr marL="342900" marR="0" lvl="0" indent="-342900" algn="l" rtl="0">
              <a:lnSpc>
                <a:spcPct val="15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VAT Return Preparation</a:t>
            </a:r>
            <a:endParaRPr dirty="0"/>
          </a:p>
          <a:p>
            <a:pPr marL="342900" marR="0" lvl="0" indent="-342900" algn="l" rtl="0">
              <a:lnSpc>
                <a:spcPct val="15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Tax Return Processing</a:t>
            </a:r>
            <a:endParaRPr dirty="0"/>
          </a:p>
          <a:p>
            <a:pPr marL="342900" marR="0" lvl="0" indent="-342900" algn="l" rtl="0">
              <a:lnSpc>
                <a:spcPct val="15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Payroll Processing</a:t>
            </a:r>
            <a:endParaRPr dirty="0"/>
          </a:p>
          <a:p>
            <a:pPr marL="342900" marR="0" lvl="0" indent="-342900" algn="l" rtl="0">
              <a:lnSpc>
                <a:spcPct val="15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Accounts Production</a:t>
            </a:r>
            <a:endParaRPr dirty="0"/>
          </a:p>
          <a:p>
            <a:pPr marL="342900" marR="0" lvl="0" indent="-342900" algn="l" rtl="0">
              <a:lnSpc>
                <a:spcPct val="15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Xero/QBO Migration</a:t>
            </a:r>
            <a:endParaRPr sz="1900" b="0" i="0" u="none" strike="noStrike" cap="none" dirty="0">
              <a:solidFill>
                <a:srgbClr val="000000"/>
              </a:solidFill>
              <a:latin typeface="Calibri"/>
              <a:ea typeface="Calibri"/>
              <a:cs typeface="Calibri"/>
              <a:sym typeface="Calibri"/>
            </a:endParaRPr>
          </a:p>
          <a:p>
            <a:pPr marL="342900" marR="0" lvl="0" indent="-342900" algn="l" rtl="0">
              <a:lnSpc>
                <a:spcPct val="150000"/>
              </a:lnSpc>
              <a:spcBef>
                <a:spcPts val="38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Management Reports</a:t>
            </a:r>
            <a:endParaRPr dirty="0"/>
          </a:p>
          <a:p>
            <a:pPr marL="342900" marR="0" lvl="0" indent="-342900" algn="l" rtl="0">
              <a:lnSpc>
                <a:spcPct val="150000"/>
              </a:lnSpc>
              <a:spcBef>
                <a:spcPts val="38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Sales Tax Return Preparation</a:t>
            </a:r>
            <a:endParaRPr sz="1900" b="0" i="0" u="none" strike="noStrike" cap="none" dirty="0">
              <a:solidFill>
                <a:schemeClr val="dk1"/>
              </a:solidFill>
              <a:latin typeface="Calibri"/>
              <a:ea typeface="Calibri"/>
              <a:cs typeface="Calibri"/>
              <a:sym typeface="Calibri"/>
            </a:endParaRPr>
          </a:p>
          <a:p>
            <a:pPr marL="342900" marR="0" lvl="0" indent="-342900" algn="l" rtl="0">
              <a:lnSpc>
                <a:spcPct val="150000"/>
              </a:lnSpc>
              <a:spcBef>
                <a:spcPts val="38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GST | BAS Returns</a:t>
            </a:r>
            <a:endParaRPr dirty="0"/>
          </a:p>
          <a:p>
            <a:pPr marL="342900" marR="0" lvl="0" indent="-342900" algn="l" rtl="0">
              <a:lnSpc>
                <a:spcPct val="150000"/>
              </a:lnSpc>
              <a:spcBef>
                <a:spcPts val="38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Financial Analysis &amp; Forecasting</a:t>
            </a:r>
          </a:p>
          <a:p>
            <a:pPr marL="342900" marR="0" lvl="0" indent="-342900" algn="l" rtl="0">
              <a:lnSpc>
                <a:spcPct val="150000"/>
              </a:lnSpc>
              <a:spcBef>
                <a:spcPts val="380"/>
              </a:spcBef>
              <a:spcAft>
                <a:spcPts val="0"/>
              </a:spcAft>
              <a:buClr>
                <a:schemeClr val="dk1"/>
              </a:buClr>
              <a:buSzPts val="1900"/>
              <a:buFont typeface="Arial"/>
              <a:buChar char="•"/>
            </a:pPr>
            <a:r>
              <a:rPr lang="en-US" sz="1900" dirty="0">
                <a:solidFill>
                  <a:schemeClr val="dk1"/>
                </a:solidFill>
                <a:latin typeface="Calibri"/>
                <a:ea typeface="Calibri"/>
                <a:cs typeface="Calibri"/>
                <a:sym typeface="Calibri"/>
              </a:rPr>
              <a:t>IFRS and Ind –AS  Implementation  Support Services </a:t>
            </a:r>
            <a:endParaRPr sz="1900" b="0" i="0" u="none" strike="noStrike" cap="none" dirty="0">
              <a:solidFill>
                <a:schemeClr val="dk1"/>
              </a:solidFill>
              <a:latin typeface="Calibri"/>
              <a:ea typeface="Calibri"/>
              <a:cs typeface="Calibri"/>
              <a:sym typeface="Calibri"/>
            </a:endParaRPr>
          </a:p>
        </p:txBody>
      </p:sp>
      <p:sp>
        <p:nvSpPr>
          <p:cNvPr id="9" name="Google Shape;100;p2"/>
          <p:cNvSpPr txBox="1"/>
          <p:nvPr/>
        </p:nvSpPr>
        <p:spPr>
          <a:xfrm>
            <a:off x="69850" y="6229350"/>
            <a:ext cx="3352800" cy="52863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www.mindspaceoutsourcing.com</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 Copyright </a:t>
            </a:r>
            <a:r>
              <a:rPr lang="en-US" sz="1000" b="0" i="0" u="none" strike="noStrike" cap="none" dirty="0" smtClean="0">
                <a:solidFill>
                  <a:srgbClr val="7F7F7F"/>
                </a:solidFill>
                <a:latin typeface="Roboto"/>
                <a:ea typeface="Roboto"/>
                <a:cs typeface="Roboto"/>
                <a:sym typeface="Roboto"/>
              </a:rPr>
              <a:t>2021 </a:t>
            </a:r>
            <a:r>
              <a:rPr lang="en-US" sz="1000" b="0" i="0" u="none" strike="noStrike" cap="none" dirty="0" err="1">
                <a:solidFill>
                  <a:srgbClr val="7F7F7F"/>
                </a:solidFill>
                <a:latin typeface="Roboto"/>
                <a:ea typeface="Roboto"/>
                <a:cs typeface="Roboto"/>
                <a:sym typeface="Roboto"/>
              </a:rPr>
              <a:t>Mindspace</a:t>
            </a:r>
            <a:r>
              <a:rPr lang="en-US" sz="1000" b="0" i="0" u="none" strike="noStrike" cap="none" dirty="0">
                <a:solidFill>
                  <a:srgbClr val="7F7F7F"/>
                </a:solidFill>
                <a:latin typeface="Roboto"/>
                <a:ea typeface="Roboto"/>
                <a:cs typeface="Roboto"/>
                <a:sym typeface="Roboto"/>
              </a:rPr>
              <a:t> All rights reserved</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5"/>
          <p:cNvPicPr preferRelativeResize="0"/>
          <p:nvPr/>
        </p:nvPicPr>
        <p:blipFill rotWithShape="1">
          <a:blip r:embed="rId3">
            <a:alphaModFix/>
          </a:blip>
          <a:srcRect/>
          <a:stretch/>
        </p:blipFill>
        <p:spPr>
          <a:xfrm rot="4500000">
            <a:off x="-1926431" y="-2485231"/>
            <a:ext cx="4498975" cy="6443662"/>
          </a:xfrm>
          <a:prstGeom prst="rect">
            <a:avLst/>
          </a:prstGeom>
          <a:noFill/>
          <a:ln>
            <a:noFill/>
          </a:ln>
        </p:spPr>
      </p:pic>
      <p:pic>
        <p:nvPicPr>
          <p:cNvPr id="130" name="Google Shape;130;p5"/>
          <p:cNvPicPr preferRelativeResize="0"/>
          <p:nvPr/>
        </p:nvPicPr>
        <p:blipFill rotWithShape="1">
          <a:blip r:embed="rId3">
            <a:alphaModFix/>
          </a:blip>
          <a:srcRect/>
          <a:stretch/>
        </p:blipFill>
        <p:spPr>
          <a:xfrm rot="-6900000">
            <a:off x="6259512" y="2587625"/>
            <a:ext cx="4498975" cy="6445250"/>
          </a:xfrm>
          <a:prstGeom prst="rect">
            <a:avLst/>
          </a:prstGeom>
          <a:noFill/>
          <a:ln>
            <a:noFill/>
          </a:ln>
        </p:spPr>
      </p:pic>
      <p:pic>
        <p:nvPicPr>
          <p:cNvPr id="131" name="Google Shape;131;p5"/>
          <p:cNvPicPr preferRelativeResize="0"/>
          <p:nvPr/>
        </p:nvPicPr>
        <p:blipFill rotWithShape="1">
          <a:blip r:embed="rId4">
            <a:alphaModFix/>
          </a:blip>
          <a:srcRect/>
          <a:stretch/>
        </p:blipFill>
        <p:spPr>
          <a:xfrm>
            <a:off x="8050212" y="6107112"/>
            <a:ext cx="917575" cy="650875"/>
          </a:xfrm>
          <a:prstGeom prst="rect">
            <a:avLst/>
          </a:prstGeom>
          <a:noFill/>
          <a:ln>
            <a:noFill/>
          </a:ln>
        </p:spPr>
      </p:pic>
      <p:sp>
        <p:nvSpPr>
          <p:cNvPr id="132" name="Google Shape;132;p5"/>
          <p:cNvSpPr txBox="1"/>
          <p:nvPr/>
        </p:nvSpPr>
        <p:spPr>
          <a:xfrm>
            <a:off x="69850" y="6229350"/>
            <a:ext cx="3352800" cy="52863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www.mindspaceoutsourcing.com</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 Copyright </a:t>
            </a:r>
            <a:r>
              <a:rPr lang="en-US" sz="1000" b="0" i="0" u="none" strike="noStrike" cap="none" dirty="0" smtClean="0">
                <a:solidFill>
                  <a:srgbClr val="7F7F7F"/>
                </a:solidFill>
                <a:latin typeface="Roboto"/>
                <a:ea typeface="Roboto"/>
                <a:cs typeface="Roboto"/>
                <a:sym typeface="Roboto"/>
              </a:rPr>
              <a:t>2021 </a:t>
            </a:r>
            <a:r>
              <a:rPr lang="en-US" sz="1000" b="0" i="0" u="none" strike="noStrike" cap="none" dirty="0" err="1">
                <a:solidFill>
                  <a:srgbClr val="7F7F7F"/>
                </a:solidFill>
                <a:latin typeface="Roboto"/>
                <a:ea typeface="Roboto"/>
                <a:cs typeface="Roboto"/>
                <a:sym typeface="Roboto"/>
              </a:rPr>
              <a:t>Mindspace</a:t>
            </a:r>
            <a:r>
              <a:rPr lang="en-US" sz="1000" b="0" i="0" u="none" strike="noStrike" cap="none" dirty="0">
                <a:solidFill>
                  <a:srgbClr val="7F7F7F"/>
                </a:solidFill>
                <a:latin typeface="Roboto"/>
                <a:ea typeface="Roboto"/>
                <a:cs typeface="Roboto"/>
                <a:sym typeface="Roboto"/>
              </a:rPr>
              <a:t> All rights reserved</a:t>
            </a:r>
            <a:endParaRPr sz="1400" b="0" i="0" u="none" strike="noStrike" cap="none" dirty="0">
              <a:solidFill>
                <a:srgbClr val="000000"/>
              </a:solidFill>
              <a:latin typeface="Arial"/>
              <a:ea typeface="Arial"/>
              <a:cs typeface="Arial"/>
              <a:sym typeface="Arial"/>
            </a:endParaRPr>
          </a:p>
        </p:txBody>
      </p:sp>
      <p:pic>
        <p:nvPicPr>
          <p:cNvPr id="133" name="Google Shape;133;p5"/>
          <p:cNvPicPr preferRelativeResize="0"/>
          <p:nvPr/>
        </p:nvPicPr>
        <p:blipFill rotWithShape="1">
          <a:blip r:embed="rId5">
            <a:alphaModFix/>
          </a:blip>
          <a:srcRect/>
          <a:stretch/>
        </p:blipFill>
        <p:spPr>
          <a:xfrm rot="10800000">
            <a:off x="-20637" y="381000"/>
            <a:ext cx="4194175" cy="803275"/>
          </a:xfrm>
          <a:prstGeom prst="rect">
            <a:avLst/>
          </a:prstGeom>
          <a:noFill/>
          <a:ln>
            <a:noFill/>
          </a:ln>
        </p:spPr>
      </p:pic>
      <p:sp>
        <p:nvSpPr>
          <p:cNvPr id="134" name="Google Shape;134;p5"/>
          <p:cNvSpPr txBox="1"/>
          <p:nvPr/>
        </p:nvSpPr>
        <p:spPr>
          <a:xfrm>
            <a:off x="0" y="552450"/>
            <a:ext cx="4173537" cy="492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Calibri"/>
              <a:buNone/>
            </a:pPr>
            <a:r>
              <a:rPr lang="en-US" sz="2600" b="1" i="0" u="none" strike="noStrike" cap="none" dirty="0">
                <a:solidFill>
                  <a:schemeClr val="lt1"/>
                </a:solidFill>
                <a:latin typeface="Calibri"/>
                <a:ea typeface="Calibri"/>
                <a:cs typeface="Calibri"/>
                <a:sym typeface="Calibri"/>
              </a:rPr>
              <a:t>SERVICE PORTFOLIO</a:t>
            </a:r>
            <a:endParaRPr sz="2600" b="0" i="0" u="none" strike="noStrike" cap="none" dirty="0">
              <a:solidFill>
                <a:srgbClr val="000000"/>
              </a:solidFill>
              <a:latin typeface="Calibri"/>
              <a:ea typeface="Calibri"/>
              <a:cs typeface="Calibri"/>
              <a:sym typeface="Calibri"/>
            </a:endParaRPr>
          </a:p>
        </p:txBody>
      </p:sp>
      <p:sp>
        <p:nvSpPr>
          <p:cNvPr id="135" name="Google Shape;135;p5"/>
          <p:cNvSpPr txBox="1"/>
          <p:nvPr/>
        </p:nvSpPr>
        <p:spPr>
          <a:xfrm>
            <a:off x="457200" y="1600200"/>
            <a:ext cx="8382000" cy="261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Roboto"/>
              <a:buNone/>
            </a:pPr>
            <a:r>
              <a:rPr lang="en-US" sz="2200" b="1" i="0" u="none" strike="noStrike" cap="none">
                <a:solidFill>
                  <a:schemeClr val="dk1"/>
                </a:solidFill>
                <a:latin typeface="Calibri"/>
                <a:ea typeface="Calibri"/>
                <a:cs typeface="Calibri"/>
                <a:sym typeface="Calibri"/>
              </a:rPr>
              <a:t>Process Outsourcing Services</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 Purchase To Pay Process</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 Invoice to Cash Process</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 Warranty Reconciliations and Verifications</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 Virtual Support service</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6"/>
          <p:cNvPicPr preferRelativeResize="0"/>
          <p:nvPr/>
        </p:nvPicPr>
        <p:blipFill rotWithShape="1">
          <a:blip r:embed="rId3">
            <a:alphaModFix/>
          </a:blip>
          <a:srcRect/>
          <a:stretch/>
        </p:blipFill>
        <p:spPr>
          <a:xfrm rot="4500000">
            <a:off x="-1926431" y="-2485231"/>
            <a:ext cx="4498975" cy="6443662"/>
          </a:xfrm>
          <a:prstGeom prst="rect">
            <a:avLst/>
          </a:prstGeom>
          <a:noFill/>
          <a:ln>
            <a:noFill/>
          </a:ln>
        </p:spPr>
      </p:pic>
      <p:pic>
        <p:nvPicPr>
          <p:cNvPr id="141" name="Google Shape;141;p6"/>
          <p:cNvPicPr preferRelativeResize="0"/>
          <p:nvPr/>
        </p:nvPicPr>
        <p:blipFill rotWithShape="1">
          <a:blip r:embed="rId3">
            <a:alphaModFix/>
          </a:blip>
          <a:srcRect/>
          <a:stretch/>
        </p:blipFill>
        <p:spPr>
          <a:xfrm rot="-6900000">
            <a:off x="6259512" y="2587625"/>
            <a:ext cx="4498975" cy="6445250"/>
          </a:xfrm>
          <a:prstGeom prst="rect">
            <a:avLst/>
          </a:prstGeom>
          <a:noFill/>
          <a:ln>
            <a:noFill/>
          </a:ln>
        </p:spPr>
      </p:pic>
      <p:pic>
        <p:nvPicPr>
          <p:cNvPr id="142" name="Google Shape;142;p6"/>
          <p:cNvPicPr preferRelativeResize="0"/>
          <p:nvPr/>
        </p:nvPicPr>
        <p:blipFill rotWithShape="1">
          <a:blip r:embed="rId4">
            <a:alphaModFix/>
          </a:blip>
          <a:srcRect/>
          <a:stretch/>
        </p:blipFill>
        <p:spPr>
          <a:xfrm>
            <a:off x="8050212" y="6107112"/>
            <a:ext cx="917575" cy="650875"/>
          </a:xfrm>
          <a:prstGeom prst="rect">
            <a:avLst/>
          </a:prstGeom>
          <a:noFill/>
          <a:ln>
            <a:noFill/>
          </a:ln>
        </p:spPr>
      </p:pic>
      <p:sp>
        <p:nvSpPr>
          <p:cNvPr id="143" name="Google Shape;143;p6"/>
          <p:cNvSpPr txBox="1"/>
          <p:nvPr/>
        </p:nvSpPr>
        <p:spPr>
          <a:xfrm>
            <a:off x="69850" y="6229350"/>
            <a:ext cx="3352800" cy="52863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www.mindspaceoutsourcing.com</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 Copyright </a:t>
            </a:r>
            <a:r>
              <a:rPr lang="en-US" sz="1000" b="0" i="0" u="none" strike="noStrike" cap="none" dirty="0" smtClean="0">
                <a:solidFill>
                  <a:srgbClr val="7F7F7F"/>
                </a:solidFill>
                <a:latin typeface="Roboto"/>
                <a:ea typeface="Roboto"/>
                <a:cs typeface="Roboto"/>
                <a:sym typeface="Roboto"/>
              </a:rPr>
              <a:t>2021 </a:t>
            </a:r>
            <a:r>
              <a:rPr lang="en-US" sz="1000" b="0" i="0" u="none" strike="noStrike" cap="none" dirty="0" err="1">
                <a:solidFill>
                  <a:srgbClr val="7F7F7F"/>
                </a:solidFill>
                <a:latin typeface="Roboto"/>
                <a:ea typeface="Roboto"/>
                <a:cs typeface="Roboto"/>
                <a:sym typeface="Roboto"/>
              </a:rPr>
              <a:t>Mindspace</a:t>
            </a:r>
            <a:r>
              <a:rPr lang="en-US" sz="1000" b="0" i="0" u="none" strike="noStrike" cap="none" dirty="0">
                <a:solidFill>
                  <a:srgbClr val="7F7F7F"/>
                </a:solidFill>
                <a:latin typeface="Roboto"/>
                <a:ea typeface="Roboto"/>
                <a:cs typeface="Roboto"/>
                <a:sym typeface="Roboto"/>
              </a:rPr>
              <a:t> All rights reserved</a:t>
            </a:r>
            <a:endParaRPr sz="1400" b="0" i="0" u="none" strike="noStrike" cap="none" dirty="0">
              <a:solidFill>
                <a:srgbClr val="000000"/>
              </a:solidFill>
              <a:latin typeface="Arial"/>
              <a:ea typeface="Arial"/>
              <a:cs typeface="Arial"/>
              <a:sym typeface="Arial"/>
            </a:endParaRPr>
          </a:p>
        </p:txBody>
      </p:sp>
      <p:pic>
        <p:nvPicPr>
          <p:cNvPr id="144" name="Google Shape;144;p6"/>
          <p:cNvPicPr preferRelativeResize="0"/>
          <p:nvPr/>
        </p:nvPicPr>
        <p:blipFill rotWithShape="1">
          <a:blip r:embed="rId5">
            <a:alphaModFix/>
          </a:blip>
          <a:srcRect/>
          <a:stretch/>
        </p:blipFill>
        <p:spPr>
          <a:xfrm rot="10800000">
            <a:off x="-20637" y="381000"/>
            <a:ext cx="4194175" cy="803275"/>
          </a:xfrm>
          <a:prstGeom prst="rect">
            <a:avLst/>
          </a:prstGeom>
          <a:noFill/>
          <a:ln>
            <a:noFill/>
          </a:ln>
        </p:spPr>
      </p:pic>
      <p:sp>
        <p:nvSpPr>
          <p:cNvPr id="145" name="Google Shape;145;p6"/>
          <p:cNvSpPr txBox="1"/>
          <p:nvPr/>
        </p:nvSpPr>
        <p:spPr>
          <a:xfrm>
            <a:off x="1" y="552450"/>
            <a:ext cx="3870542" cy="492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600"/>
              <a:buFont typeface="Calibri"/>
              <a:buNone/>
            </a:pPr>
            <a:r>
              <a:rPr lang="en-US" sz="2600" b="1" i="0" u="none" strike="noStrike" cap="none" dirty="0">
                <a:solidFill>
                  <a:schemeClr val="lt1"/>
                </a:solidFill>
                <a:latin typeface="Calibri"/>
                <a:ea typeface="Calibri"/>
                <a:cs typeface="Calibri"/>
                <a:sym typeface="Calibri"/>
              </a:rPr>
              <a:t>SOFTWARE WE USE</a:t>
            </a:r>
            <a:endParaRPr sz="2600" b="0" i="0" u="none" strike="noStrike" cap="none" dirty="0">
              <a:solidFill>
                <a:srgbClr val="000000"/>
              </a:solidFill>
              <a:latin typeface="Calibri"/>
              <a:ea typeface="Calibri"/>
              <a:cs typeface="Calibri"/>
              <a:sym typeface="Calibri"/>
            </a:endParaRPr>
          </a:p>
        </p:txBody>
      </p:sp>
      <p:sp>
        <p:nvSpPr>
          <p:cNvPr id="146" name="Google Shape;146;p6"/>
          <p:cNvSpPr txBox="1"/>
          <p:nvPr/>
        </p:nvSpPr>
        <p:spPr>
          <a:xfrm>
            <a:off x="457200" y="1552574"/>
            <a:ext cx="3908943" cy="393382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For Bookkeeping/VAT Preparation</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QuickBooks Pro/QBO/QB </a:t>
            </a:r>
            <a:r>
              <a:rPr lang="en-US" sz="1800" b="0" i="0" u="none" strike="noStrike" cap="none">
                <a:solidFill>
                  <a:srgbClr val="000000"/>
                </a:solidFill>
                <a:latin typeface="Calibri"/>
                <a:ea typeface="Calibri"/>
                <a:cs typeface="Calibri"/>
                <a:sym typeface="Calibri"/>
              </a:rPr>
              <a:t>Enterprises</a:t>
            </a:r>
            <a:endParaRPr/>
          </a:p>
          <a:p>
            <a:pPr marL="285750" marR="0" lvl="0" indent="-285750" algn="l"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Sage Line/Sage 300</a:t>
            </a:r>
            <a:endParaRPr/>
          </a:p>
          <a:p>
            <a:pPr marL="285750" marR="0" lvl="0" indent="-285750" algn="l"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VT Transaction</a:t>
            </a:r>
            <a:endParaRPr/>
          </a:p>
          <a:p>
            <a:pPr marL="285750" marR="0" lvl="0" indent="-285750" algn="l"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ClearBooks</a:t>
            </a:r>
            <a:endParaRPr sz="1800" b="0" i="0" u="none" strike="noStrike" cap="none">
              <a:solidFill>
                <a:srgbClr val="000000"/>
              </a:solidFill>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Kashflow</a:t>
            </a:r>
            <a:endParaRPr sz="1800" b="0" i="0" u="none" strike="noStrike" cap="none">
              <a:solidFill>
                <a:srgbClr val="000000"/>
              </a:solidFill>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Intact</a:t>
            </a:r>
            <a:endParaRPr/>
          </a:p>
          <a:p>
            <a:pPr marL="285750" marR="0" lvl="0" indent="-285750" algn="l"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Xero</a:t>
            </a:r>
            <a:endParaRPr sz="1800" b="0" i="0" u="none" strike="noStrike" cap="none">
              <a:solidFill>
                <a:srgbClr val="000000"/>
              </a:solidFill>
              <a:latin typeface="Calibri"/>
              <a:ea typeface="Calibri"/>
              <a:cs typeface="Calibri"/>
              <a:sym typeface="Calibri"/>
            </a:endParaRPr>
          </a:p>
          <a:p>
            <a:pPr marL="285750" marR="0" lvl="0" indent="-285750" algn="l"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SAP</a:t>
            </a:r>
            <a:endParaRPr sz="1800" b="0" i="0" u="none" strike="noStrike" cap="none">
              <a:solidFill>
                <a:srgbClr val="000000"/>
              </a:solidFill>
              <a:latin typeface="Calibri"/>
              <a:ea typeface="Calibri"/>
              <a:cs typeface="Calibri"/>
              <a:sym typeface="Calibri"/>
            </a:endParaRPr>
          </a:p>
        </p:txBody>
      </p:sp>
      <p:sp>
        <p:nvSpPr>
          <p:cNvPr id="147" name="Google Shape;147;p6"/>
          <p:cNvSpPr txBox="1"/>
          <p:nvPr/>
        </p:nvSpPr>
        <p:spPr>
          <a:xfrm>
            <a:off x="4600056" y="1554664"/>
            <a:ext cx="3908943" cy="326994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Year End Accounts/Tax Returns</a:t>
            </a:r>
            <a:endParaRPr/>
          </a:p>
          <a:p>
            <a:pPr marL="0" marR="0" lvl="0" indent="0" algn="l" rtl="0">
              <a:lnSpc>
                <a:spcPct val="100000"/>
              </a:lnSpc>
              <a:spcBef>
                <a:spcPts val="0"/>
              </a:spcBef>
              <a:spcAft>
                <a:spcPts val="0"/>
              </a:spcAft>
              <a:buNone/>
            </a:pPr>
            <a:endParaRPr sz="1800" b="1" i="0" u="none" strike="noStrike" cap="none">
              <a:solidFill>
                <a:srgbClr val="000000"/>
              </a:solidFill>
              <a:latin typeface="Calibri"/>
              <a:ea typeface="Calibri"/>
              <a:cs typeface="Calibri"/>
              <a:sym typeface="Calibri"/>
            </a:endParaRPr>
          </a:p>
          <a:p>
            <a:pPr marL="285750" marR="0" lvl="0" indent="-285750" algn="just"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VT Final Accounts</a:t>
            </a:r>
            <a:endParaRPr/>
          </a:p>
          <a:p>
            <a:pPr marL="285750" marR="0" lvl="0" indent="-285750" algn="just"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DIGITA</a:t>
            </a:r>
            <a:endParaRPr/>
          </a:p>
          <a:p>
            <a:pPr marL="285750" marR="0" lvl="0" indent="-285750" algn="just"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CCH Accounts Production</a:t>
            </a:r>
            <a:endParaRPr/>
          </a:p>
          <a:p>
            <a:pPr marL="285750" marR="0" lvl="0" indent="-285750" algn="just"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Drake</a:t>
            </a:r>
            <a:endParaRPr/>
          </a:p>
          <a:p>
            <a:pPr marL="285750" marR="0" lvl="0" indent="-285750" algn="just"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Taxcalc</a:t>
            </a:r>
            <a:endParaRPr sz="1800" b="0" i="0" u="none" strike="noStrike" cap="none">
              <a:solidFill>
                <a:srgbClr val="000000"/>
              </a:solidFill>
              <a:latin typeface="Calibri"/>
              <a:ea typeface="Calibri"/>
              <a:cs typeface="Calibri"/>
              <a:sym typeface="Calibri"/>
            </a:endParaRPr>
          </a:p>
          <a:p>
            <a:pPr marL="285750" marR="0" lvl="0" indent="-285750" algn="just"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Pro Series</a:t>
            </a:r>
            <a:endParaRPr/>
          </a:p>
          <a:p>
            <a:pPr marL="285750" marR="0" lvl="0" indent="-285750" algn="just"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Ultra Tax</a:t>
            </a:r>
            <a:endParaRPr/>
          </a:p>
          <a:p>
            <a:pPr marL="285750" marR="0" lvl="0" indent="-285750" algn="just"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IRIS</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7"/>
          <p:cNvPicPr preferRelativeResize="0"/>
          <p:nvPr/>
        </p:nvPicPr>
        <p:blipFill rotWithShape="1">
          <a:blip r:embed="rId3">
            <a:alphaModFix/>
          </a:blip>
          <a:srcRect/>
          <a:stretch/>
        </p:blipFill>
        <p:spPr>
          <a:xfrm rot="4500000">
            <a:off x="-1926430" y="-2485231"/>
            <a:ext cx="4498974" cy="6443661"/>
          </a:xfrm>
          <a:prstGeom prst="rect">
            <a:avLst/>
          </a:prstGeom>
          <a:noFill/>
          <a:ln>
            <a:noFill/>
          </a:ln>
        </p:spPr>
      </p:pic>
      <p:pic>
        <p:nvPicPr>
          <p:cNvPr id="153" name="Google Shape;153;p7"/>
          <p:cNvPicPr preferRelativeResize="0"/>
          <p:nvPr/>
        </p:nvPicPr>
        <p:blipFill rotWithShape="1">
          <a:blip r:embed="rId3">
            <a:alphaModFix/>
          </a:blip>
          <a:srcRect/>
          <a:stretch/>
        </p:blipFill>
        <p:spPr>
          <a:xfrm rot="-6900001">
            <a:off x="6259512" y="2587625"/>
            <a:ext cx="4498975" cy="6445250"/>
          </a:xfrm>
          <a:prstGeom prst="rect">
            <a:avLst/>
          </a:prstGeom>
          <a:noFill/>
          <a:ln>
            <a:noFill/>
          </a:ln>
        </p:spPr>
      </p:pic>
      <p:pic>
        <p:nvPicPr>
          <p:cNvPr id="154" name="Google Shape;154;p7"/>
          <p:cNvPicPr preferRelativeResize="0"/>
          <p:nvPr/>
        </p:nvPicPr>
        <p:blipFill rotWithShape="1">
          <a:blip r:embed="rId4">
            <a:alphaModFix/>
          </a:blip>
          <a:srcRect/>
          <a:stretch/>
        </p:blipFill>
        <p:spPr>
          <a:xfrm>
            <a:off x="8050212" y="6107112"/>
            <a:ext cx="917575" cy="650874"/>
          </a:xfrm>
          <a:prstGeom prst="rect">
            <a:avLst/>
          </a:prstGeom>
          <a:noFill/>
          <a:ln>
            <a:noFill/>
          </a:ln>
        </p:spPr>
      </p:pic>
      <p:sp>
        <p:nvSpPr>
          <p:cNvPr id="155" name="Google Shape;155;p7"/>
          <p:cNvSpPr txBox="1"/>
          <p:nvPr/>
        </p:nvSpPr>
        <p:spPr>
          <a:xfrm>
            <a:off x="69850" y="6229350"/>
            <a:ext cx="3352800" cy="528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www.mindspaceoutsourcing.com</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 Copyright </a:t>
            </a:r>
            <a:r>
              <a:rPr lang="en-US" sz="1000" b="0" i="0" u="none" strike="noStrike" cap="none" dirty="0" smtClean="0">
                <a:solidFill>
                  <a:srgbClr val="7F7F7F"/>
                </a:solidFill>
                <a:latin typeface="Roboto"/>
                <a:ea typeface="Roboto"/>
                <a:cs typeface="Roboto"/>
                <a:sym typeface="Roboto"/>
              </a:rPr>
              <a:t>2021 </a:t>
            </a:r>
            <a:r>
              <a:rPr lang="en-US" sz="1000" b="0" i="0" u="none" strike="noStrike" cap="none" dirty="0" err="1">
                <a:solidFill>
                  <a:srgbClr val="7F7F7F"/>
                </a:solidFill>
                <a:latin typeface="Roboto"/>
                <a:ea typeface="Roboto"/>
                <a:cs typeface="Roboto"/>
                <a:sym typeface="Roboto"/>
              </a:rPr>
              <a:t>Mindspace</a:t>
            </a:r>
            <a:r>
              <a:rPr lang="en-US" sz="1000" b="0" i="0" u="none" strike="noStrike" cap="none" dirty="0">
                <a:solidFill>
                  <a:srgbClr val="7F7F7F"/>
                </a:solidFill>
                <a:latin typeface="Roboto"/>
                <a:ea typeface="Roboto"/>
                <a:cs typeface="Roboto"/>
                <a:sym typeface="Roboto"/>
              </a:rPr>
              <a:t> All rights reserved</a:t>
            </a:r>
            <a:endParaRPr sz="1400" b="0" i="0" u="none" strike="noStrike" cap="none" dirty="0">
              <a:solidFill>
                <a:srgbClr val="000000"/>
              </a:solidFill>
              <a:latin typeface="Arial"/>
              <a:ea typeface="Arial"/>
              <a:cs typeface="Arial"/>
              <a:sym typeface="Arial"/>
            </a:endParaRPr>
          </a:p>
        </p:txBody>
      </p:sp>
      <p:sp>
        <p:nvSpPr>
          <p:cNvPr id="156" name="Google Shape;156;p7"/>
          <p:cNvSpPr txBox="1"/>
          <p:nvPr/>
        </p:nvSpPr>
        <p:spPr>
          <a:xfrm>
            <a:off x="457200" y="1552575"/>
            <a:ext cx="8382000" cy="38430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480"/>
              </a:spcBef>
              <a:spcAft>
                <a:spcPts val="0"/>
              </a:spcAft>
              <a:buClr>
                <a:schemeClr val="dk1"/>
              </a:buClr>
              <a:buSzPts val="2000"/>
              <a:buFont typeface="Calibri"/>
              <a:buChar char="●"/>
            </a:pPr>
            <a:r>
              <a:rPr lang="en-US" sz="1800" b="0" i="0" u="none" strike="noStrike" cap="none" dirty="0">
                <a:solidFill>
                  <a:schemeClr val="dk1"/>
                </a:solidFill>
                <a:latin typeface="Calibri"/>
                <a:ea typeface="Calibri"/>
                <a:cs typeface="Calibri"/>
                <a:sym typeface="Calibri"/>
              </a:rPr>
              <a:t>Accounting firms</a:t>
            </a:r>
            <a:endParaRPr sz="18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1800" b="0" i="0" u="none" strike="noStrike" cap="none" dirty="0">
                <a:solidFill>
                  <a:schemeClr val="dk1"/>
                </a:solidFill>
                <a:latin typeface="Calibri"/>
                <a:ea typeface="Calibri"/>
                <a:cs typeface="Calibri"/>
                <a:sym typeface="Calibri"/>
              </a:rPr>
              <a:t>Real Estate, Rental and Property Management Companies</a:t>
            </a:r>
            <a:endParaRPr sz="18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1800" b="0" i="0" u="none" strike="noStrike" cap="none" dirty="0">
                <a:solidFill>
                  <a:schemeClr val="dk1"/>
                </a:solidFill>
                <a:latin typeface="Calibri"/>
                <a:ea typeface="Calibri"/>
                <a:cs typeface="Calibri"/>
                <a:sym typeface="Calibri"/>
              </a:rPr>
              <a:t>Ecommerce Companies</a:t>
            </a:r>
            <a:endParaRPr sz="18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1800" b="0" i="0" u="none" strike="noStrike" cap="none" dirty="0">
                <a:solidFill>
                  <a:schemeClr val="dk1"/>
                </a:solidFill>
                <a:latin typeface="Calibri"/>
                <a:ea typeface="Calibri"/>
                <a:cs typeface="Calibri"/>
                <a:sym typeface="Calibri"/>
              </a:rPr>
              <a:t>Retail Chains (Dunkin Donuts/Burger King)</a:t>
            </a:r>
            <a:endParaRPr sz="18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1800" b="0" i="0" u="none" strike="noStrike" cap="none" dirty="0">
                <a:solidFill>
                  <a:schemeClr val="dk1"/>
                </a:solidFill>
                <a:latin typeface="Calibri"/>
                <a:ea typeface="Calibri"/>
                <a:cs typeface="Calibri"/>
                <a:sym typeface="Calibri"/>
              </a:rPr>
              <a:t>Travel Companies</a:t>
            </a:r>
            <a:endParaRPr sz="18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1800" b="0" i="0" u="none" strike="noStrike" cap="none" dirty="0">
                <a:solidFill>
                  <a:schemeClr val="dk1"/>
                </a:solidFill>
                <a:latin typeface="Calibri"/>
                <a:ea typeface="Calibri"/>
                <a:cs typeface="Calibri"/>
                <a:sym typeface="Calibri"/>
              </a:rPr>
              <a:t>Restaurants</a:t>
            </a:r>
            <a:endParaRPr sz="18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1800" b="0" i="0" u="none" strike="noStrike" cap="none" dirty="0">
                <a:solidFill>
                  <a:schemeClr val="dk1"/>
                </a:solidFill>
                <a:latin typeface="Calibri"/>
                <a:ea typeface="Calibri"/>
                <a:cs typeface="Calibri"/>
                <a:sym typeface="Calibri"/>
              </a:rPr>
              <a:t>Manufacturing Companies</a:t>
            </a:r>
            <a:endParaRPr sz="18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1800" b="0" i="0" u="none" strike="noStrike" cap="none" dirty="0">
                <a:solidFill>
                  <a:schemeClr val="dk1"/>
                </a:solidFill>
                <a:latin typeface="Calibri"/>
                <a:ea typeface="Calibri"/>
                <a:cs typeface="Calibri"/>
                <a:sym typeface="Calibri"/>
              </a:rPr>
              <a:t>Web Design &amp; IT Companies</a:t>
            </a:r>
            <a:endParaRPr sz="18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1800" b="0" i="0" u="none" strike="noStrike" cap="none" dirty="0">
                <a:solidFill>
                  <a:schemeClr val="dk1"/>
                </a:solidFill>
                <a:latin typeface="Calibri"/>
                <a:ea typeface="Calibri"/>
                <a:cs typeface="Calibri"/>
                <a:sym typeface="Calibri"/>
              </a:rPr>
              <a:t>Law Firms</a:t>
            </a:r>
            <a:endParaRPr sz="18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1800" b="0" i="0" u="none" strike="noStrike" cap="none" dirty="0">
                <a:solidFill>
                  <a:schemeClr val="dk1"/>
                </a:solidFill>
                <a:latin typeface="Calibri"/>
                <a:ea typeface="Calibri"/>
                <a:cs typeface="Calibri"/>
                <a:sym typeface="Calibri"/>
              </a:rPr>
              <a:t>Hospitality</a:t>
            </a:r>
            <a:endParaRPr sz="18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1800" b="0" i="0" u="none" strike="noStrike" cap="none" dirty="0">
                <a:solidFill>
                  <a:schemeClr val="dk1"/>
                </a:solidFill>
                <a:latin typeface="Calibri"/>
                <a:ea typeface="Calibri"/>
                <a:cs typeface="Calibri"/>
                <a:sym typeface="Calibri"/>
              </a:rPr>
              <a:t>Automobile Dealers</a:t>
            </a:r>
            <a:endParaRPr sz="18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1800" b="0" i="0" u="none" strike="noStrike" cap="none" dirty="0">
                <a:solidFill>
                  <a:schemeClr val="dk1"/>
                </a:solidFill>
                <a:latin typeface="Calibri"/>
                <a:ea typeface="Calibri"/>
                <a:cs typeface="Calibri"/>
                <a:sym typeface="Calibri"/>
              </a:rPr>
              <a:t>Financial Services</a:t>
            </a:r>
            <a:endParaRPr sz="1800" b="0" i="0" u="none" strike="noStrike" cap="none" dirty="0">
              <a:solidFill>
                <a:schemeClr val="dk1"/>
              </a:solidFill>
              <a:latin typeface="Calibri"/>
              <a:ea typeface="Calibri"/>
              <a:cs typeface="Calibri"/>
              <a:sym typeface="Calibri"/>
            </a:endParaRPr>
          </a:p>
        </p:txBody>
      </p:sp>
      <p:pic>
        <p:nvPicPr>
          <p:cNvPr id="157" name="Google Shape;157;p7"/>
          <p:cNvPicPr preferRelativeResize="0"/>
          <p:nvPr/>
        </p:nvPicPr>
        <p:blipFill rotWithShape="1">
          <a:blip r:embed="rId5">
            <a:alphaModFix/>
          </a:blip>
          <a:srcRect/>
          <a:stretch/>
        </p:blipFill>
        <p:spPr>
          <a:xfrm rot="10800000">
            <a:off x="-20650" y="304800"/>
            <a:ext cx="4715300" cy="803275"/>
          </a:xfrm>
          <a:prstGeom prst="rect">
            <a:avLst/>
          </a:prstGeom>
          <a:noFill/>
          <a:ln>
            <a:noFill/>
          </a:ln>
        </p:spPr>
      </p:pic>
      <p:sp>
        <p:nvSpPr>
          <p:cNvPr id="158" name="Google Shape;158;p7"/>
          <p:cNvSpPr txBox="1"/>
          <p:nvPr/>
        </p:nvSpPr>
        <p:spPr>
          <a:xfrm>
            <a:off x="0" y="514350"/>
            <a:ext cx="4403400" cy="462000"/>
          </a:xfrm>
          <a:prstGeom prst="rect">
            <a:avLst/>
          </a:prstGeom>
          <a:noFill/>
          <a:ln>
            <a:noFill/>
          </a:ln>
        </p:spPr>
        <p:txBody>
          <a:bodyPr spcFirstLastPara="1" wrap="square" lIns="91425" tIns="45700" rIns="91425" bIns="45700" anchor="t" anchorCtr="0">
            <a:noAutofit/>
          </a:bodyPr>
          <a:lstStyle/>
          <a:p>
            <a:pPr marL="0" marR="0" lvl="0" indent="0" algn="just" rtl="0">
              <a:lnSpc>
                <a:spcPct val="75000"/>
              </a:lnSpc>
              <a:spcBef>
                <a:spcPts val="0"/>
              </a:spcBef>
              <a:spcAft>
                <a:spcPts val="0"/>
              </a:spcAft>
              <a:buClr>
                <a:schemeClr val="dk1"/>
              </a:buClr>
              <a:buSzPts val="1100"/>
              <a:buFont typeface="Arial"/>
              <a:buNone/>
            </a:pPr>
            <a:r>
              <a:rPr lang="en-US" sz="2200" b="1" i="0" u="none" strike="noStrike" cap="none">
                <a:solidFill>
                  <a:schemeClr val="lt1"/>
                </a:solidFill>
                <a:latin typeface="Calibri"/>
                <a:ea typeface="Calibri"/>
                <a:cs typeface="Calibri"/>
                <a:sym typeface="Calibri"/>
              </a:rPr>
              <a:t>INDUSTRIES WE HAVE WORKED FOR</a:t>
            </a:r>
            <a:endParaRPr sz="2200" b="1"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7"/>
          <p:cNvPicPr preferRelativeResize="0"/>
          <p:nvPr/>
        </p:nvPicPr>
        <p:blipFill rotWithShape="1">
          <a:blip r:embed="rId3">
            <a:alphaModFix/>
          </a:blip>
          <a:srcRect/>
          <a:stretch/>
        </p:blipFill>
        <p:spPr>
          <a:xfrm rot="4500000">
            <a:off x="-1926430" y="-2485231"/>
            <a:ext cx="4498974" cy="6443661"/>
          </a:xfrm>
          <a:prstGeom prst="rect">
            <a:avLst/>
          </a:prstGeom>
          <a:noFill/>
          <a:ln>
            <a:noFill/>
          </a:ln>
        </p:spPr>
      </p:pic>
      <p:pic>
        <p:nvPicPr>
          <p:cNvPr id="153" name="Google Shape;153;p7"/>
          <p:cNvPicPr preferRelativeResize="0"/>
          <p:nvPr/>
        </p:nvPicPr>
        <p:blipFill rotWithShape="1">
          <a:blip r:embed="rId3">
            <a:alphaModFix/>
          </a:blip>
          <a:srcRect/>
          <a:stretch/>
        </p:blipFill>
        <p:spPr>
          <a:xfrm rot="-6900001">
            <a:off x="6259512" y="2587625"/>
            <a:ext cx="4498975" cy="6445250"/>
          </a:xfrm>
          <a:prstGeom prst="rect">
            <a:avLst/>
          </a:prstGeom>
          <a:noFill/>
          <a:ln>
            <a:noFill/>
          </a:ln>
        </p:spPr>
      </p:pic>
      <p:pic>
        <p:nvPicPr>
          <p:cNvPr id="154" name="Google Shape;154;p7"/>
          <p:cNvPicPr preferRelativeResize="0"/>
          <p:nvPr/>
        </p:nvPicPr>
        <p:blipFill rotWithShape="1">
          <a:blip r:embed="rId4">
            <a:alphaModFix/>
          </a:blip>
          <a:srcRect/>
          <a:stretch/>
        </p:blipFill>
        <p:spPr>
          <a:xfrm>
            <a:off x="8050212" y="6107112"/>
            <a:ext cx="917575" cy="650874"/>
          </a:xfrm>
          <a:prstGeom prst="rect">
            <a:avLst/>
          </a:prstGeom>
          <a:noFill/>
          <a:ln>
            <a:noFill/>
          </a:ln>
        </p:spPr>
      </p:pic>
      <p:sp>
        <p:nvSpPr>
          <p:cNvPr id="155" name="Google Shape;155;p7"/>
          <p:cNvSpPr txBox="1"/>
          <p:nvPr/>
        </p:nvSpPr>
        <p:spPr>
          <a:xfrm>
            <a:off x="69850" y="6229350"/>
            <a:ext cx="3352800" cy="528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www.mindspaceoutsourcing.com</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 Copyright </a:t>
            </a:r>
            <a:r>
              <a:rPr lang="en-US" sz="1000" b="0" i="0" u="none" strike="noStrike" cap="none" dirty="0" smtClean="0">
                <a:solidFill>
                  <a:srgbClr val="7F7F7F"/>
                </a:solidFill>
                <a:latin typeface="Roboto"/>
                <a:ea typeface="Roboto"/>
                <a:cs typeface="Roboto"/>
                <a:sym typeface="Roboto"/>
              </a:rPr>
              <a:t>2021 </a:t>
            </a:r>
            <a:r>
              <a:rPr lang="en-US" sz="1000" b="0" i="0" u="none" strike="noStrike" cap="none" dirty="0" err="1">
                <a:solidFill>
                  <a:srgbClr val="7F7F7F"/>
                </a:solidFill>
                <a:latin typeface="Roboto"/>
                <a:ea typeface="Roboto"/>
                <a:cs typeface="Roboto"/>
                <a:sym typeface="Roboto"/>
              </a:rPr>
              <a:t>Mindspace</a:t>
            </a:r>
            <a:r>
              <a:rPr lang="en-US" sz="1000" b="0" i="0" u="none" strike="noStrike" cap="none" dirty="0">
                <a:solidFill>
                  <a:srgbClr val="7F7F7F"/>
                </a:solidFill>
                <a:latin typeface="Roboto"/>
                <a:ea typeface="Roboto"/>
                <a:cs typeface="Roboto"/>
                <a:sym typeface="Roboto"/>
              </a:rPr>
              <a:t> All rights reserved</a:t>
            </a:r>
            <a:endParaRPr sz="1400" b="0" i="0" u="none" strike="noStrike" cap="none" dirty="0">
              <a:solidFill>
                <a:srgbClr val="000000"/>
              </a:solidFill>
              <a:latin typeface="Arial"/>
              <a:ea typeface="Arial"/>
              <a:cs typeface="Arial"/>
              <a:sym typeface="Arial"/>
            </a:endParaRPr>
          </a:p>
        </p:txBody>
      </p:sp>
      <p:sp>
        <p:nvSpPr>
          <p:cNvPr id="156" name="Google Shape;156;p7"/>
          <p:cNvSpPr txBox="1"/>
          <p:nvPr/>
        </p:nvSpPr>
        <p:spPr>
          <a:xfrm>
            <a:off x="457200" y="1552575"/>
            <a:ext cx="8382000" cy="38430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Clr>
                <a:schemeClr val="dk1"/>
              </a:buClr>
              <a:buSzPts val="2000"/>
              <a:buFont typeface="Calibri"/>
              <a:buChar char="●"/>
            </a:pPr>
            <a:r>
              <a:rPr lang="en-IN" sz="2400" b="0" i="0" u="none" strike="noStrike" cap="none" dirty="0">
                <a:solidFill>
                  <a:schemeClr val="dk1"/>
                </a:solidFill>
                <a:latin typeface="Calibri"/>
                <a:ea typeface="Calibri"/>
                <a:cs typeface="Calibri"/>
                <a:sym typeface="Calibri"/>
              </a:rPr>
              <a:t>US</a:t>
            </a:r>
          </a:p>
          <a:p>
            <a:pPr marL="457200" marR="0" lvl="0" indent="-355600" algn="l" rtl="0">
              <a:lnSpc>
                <a:spcPct val="100000"/>
              </a:lnSpc>
              <a:spcBef>
                <a:spcPts val="0"/>
              </a:spcBef>
              <a:spcAft>
                <a:spcPts val="0"/>
              </a:spcAft>
              <a:buClr>
                <a:schemeClr val="dk1"/>
              </a:buClr>
              <a:buSzPts val="2000"/>
              <a:buFont typeface="Calibri"/>
              <a:buChar char="●"/>
            </a:pPr>
            <a:r>
              <a:rPr lang="en-IN" sz="2400" dirty="0">
                <a:solidFill>
                  <a:schemeClr val="dk1"/>
                </a:solidFill>
                <a:latin typeface="Calibri"/>
                <a:ea typeface="Calibri"/>
                <a:cs typeface="Calibri"/>
                <a:sym typeface="Calibri"/>
              </a:rPr>
              <a:t>UK</a:t>
            </a:r>
          </a:p>
          <a:p>
            <a:pPr marL="457200" marR="0" lvl="0" indent="-355600" algn="l" rtl="0">
              <a:lnSpc>
                <a:spcPct val="100000"/>
              </a:lnSpc>
              <a:spcBef>
                <a:spcPts val="0"/>
              </a:spcBef>
              <a:spcAft>
                <a:spcPts val="0"/>
              </a:spcAft>
              <a:buClr>
                <a:schemeClr val="dk1"/>
              </a:buClr>
              <a:buSzPts val="2000"/>
              <a:buFont typeface="Calibri"/>
              <a:buChar char="●"/>
            </a:pPr>
            <a:r>
              <a:rPr lang="en-IN" sz="2400" b="0" i="0" u="none" strike="noStrike" cap="none" dirty="0">
                <a:solidFill>
                  <a:schemeClr val="dk1"/>
                </a:solidFill>
                <a:latin typeface="Calibri"/>
                <a:ea typeface="Calibri"/>
                <a:cs typeface="Calibri"/>
                <a:sym typeface="Calibri"/>
              </a:rPr>
              <a:t>Canada</a:t>
            </a:r>
          </a:p>
          <a:p>
            <a:pPr marL="457200" marR="0" lvl="0" indent="-355600" algn="l" rtl="0">
              <a:lnSpc>
                <a:spcPct val="100000"/>
              </a:lnSpc>
              <a:spcBef>
                <a:spcPts val="0"/>
              </a:spcBef>
              <a:spcAft>
                <a:spcPts val="0"/>
              </a:spcAft>
              <a:buClr>
                <a:schemeClr val="dk1"/>
              </a:buClr>
              <a:buSzPts val="2000"/>
              <a:buFont typeface="Calibri"/>
              <a:buChar char="●"/>
            </a:pPr>
            <a:r>
              <a:rPr lang="en-IN" sz="2400" dirty="0">
                <a:solidFill>
                  <a:schemeClr val="dk1"/>
                </a:solidFill>
                <a:latin typeface="Calibri"/>
                <a:ea typeface="Calibri"/>
                <a:cs typeface="Calibri"/>
                <a:sym typeface="Calibri"/>
              </a:rPr>
              <a:t>AUS</a:t>
            </a:r>
          </a:p>
          <a:p>
            <a:pPr marL="457200" marR="0" lvl="0" indent="-355600" algn="l" rtl="0">
              <a:lnSpc>
                <a:spcPct val="100000"/>
              </a:lnSpc>
              <a:spcBef>
                <a:spcPts val="0"/>
              </a:spcBef>
              <a:spcAft>
                <a:spcPts val="0"/>
              </a:spcAft>
              <a:buClr>
                <a:schemeClr val="dk1"/>
              </a:buClr>
              <a:buSzPts val="2000"/>
              <a:buFont typeface="Calibri"/>
              <a:buChar char="●"/>
            </a:pPr>
            <a:r>
              <a:rPr lang="en-IN" sz="2400" b="0" i="0" u="none" strike="noStrike" cap="none" dirty="0">
                <a:solidFill>
                  <a:schemeClr val="dk1"/>
                </a:solidFill>
                <a:latin typeface="Calibri"/>
                <a:ea typeface="Calibri"/>
                <a:cs typeface="Calibri"/>
                <a:sym typeface="Calibri"/>
              </a:rPr>
              <a:t>New Zealand</a:t>
            </a:r>
          </a:p>
          <a:p>
            <a:pPr marL="457200" marR="0" lvl="0" indent="-355600" algn="l" rtl="0">
              <a:lnSpc>
                <a:spcPct val="100000"/>
              </a:lnSpc>
              <a:spcBef>
                <a:spcPts val="0"/>
              </a:spcBef>
              <a:spcAft>
                <a:spcPts val="0"/>
              </a:spcAft>
              <a:buClr>
                <a:schemeClr val="dk1"/>
              </a:buClr>
              <a:buSzPts val="2000"/>
              <a:buFont typeface="Calibri"/>
              <a:buChar char="●"/>
            </a:pPr>
            <a:r>
              <a:rPr lang="en-IN" sz="2400" dirty="0">
                <a:solidFill>
                  <a:schemeClr val="dk1"/>
                </a:solidFill>
                <a:latin typeface="Calibri"/>
                <a:ea typeface="Calibri"/>
                <a:cs typeface="Calibri"/>
                <a:sym typeface="Calibri"/>
              </a:rPr>
              <a:t>Ireland</a:t>
            </a:r>
          </a:p>
          <a:p>
            <a:pPr marL="457200" marR="0" lvl="0" indent="-355600" algn="l" rtl="0">
              <a:lnSpc>
                <a:spcPct val="100000"/>
              </a:lnSpc>
              <a:spcBef>
                <a:spcPts val="0"/>
              </a:spcBef>
              <a:spcAft>
                <a:spcPts val="0"/>
              </a:spcAft>
              <a:buClr>
                <a:schemeClr val="dk1"/>
              </a:buClr>
              <a:buSzPts val="2000"/>
              <a:buFont typeface="Calibri"/>
              <a:buChar char="●"/>
            </a:pPr>
            <a:r>
              <a:rPr lang="en-IN" sz="2400" dirty="0">
                <a:solidFill>
                  <a:schemeClr val="dk1"/>
                </a:solidFill>
                <a:latin typeface="Calibri"/>
                <a:ea typeface="Calibri"/>
                <a:cs typeface="Calibri"/>
                <a:sym typeface="Calibri"/>
              </a:rPr>
              <a:t>UAE</a:t>
            </a:r>
          </a:p>
          <a:p>
            <a:pPr marL="457200" marR="0" lvl="0" indent="-355600" algn="l" rtl="0">
              <a:lnSpc>
                <a:spcPct val="100000"/>
              </a:lnSpc>
              <a:spcBef>
                <a:spcPts val="0"/>
              </a:spcBef>
              <a:spcAft>
                <a:spcPts val="0"/>
              </a:spcAft>
              <a:buClr>
                <a:schemeClr val="dk1"/>
              </a:buClr>
              <a:buSzPts val="2000"/>
              <a:buFont typeface="Calibri"/>
              <a:buChar char="●"/>
            </a:pPr>
            <a:r>
              <a:rPr lang="en-IN" sz="2400" dirty="0">
                <a:solidFill>
                  <a:schemeClr val="dk1"/>
                </a:solidFill>
                <a:latin typeface="Calibri"/>
                <a:ea typeface="Calibri"/>
                <a:cs typeface="Calibri"/>
                <a:sym typeface="Calibri"/>
              </a:rPr>
              <a:t>Nigeria</a:t>
            </a:r>
          </a:p>
          <a:p>
            <a:pPr marL="457200" marR="0" lvl="0" indent="-355600" algn="l" rtl="0">
              <a:lnSpc>
                <a:spcPct val="100000"/>
              </a:lnSpc>
              <a:spcBef>
                <a:spcPts val="0"/>
              </a:spcBef>
              <a:spcAft>
                <a:spcPts val="0"/>
              </a:spcAft>
              <a:buClr>
                <a:schemeClr val="dk1"/>
              </a:buClr>
              <a:buSzPts val="2000"/>
              <a:buFont typeface="Calibri"/>
              <a:buChar char="●"/>
            </a:pPr>
            <a:r>
              <a:rPr lang="en-IN" sz="2400" b="0" i="0" u="none" strike="noStrike" cap="none" dirty="0">
                <a:solidFill>
                  <a:schemeClr val="dk1"/>
                </a:solidFill>
                <a:latin typeface="Calibri"/>
                <a:ea typeface="Calibri"/>
                <a:cs typeface="Calibri"/>
                <a:sym typeface="Calibri"/>
              </a:rPr>
              <a:t>Qatar</a:t>
            </a:r>
          </a:p>
          <a:p>
            <a:pPr marL="457200" marR="0" lvl="0" indent="-355600" algn="l" rtl="0">
              <a:lnSpc>
                <a:spcPct val="100000"/>
              </a:lnSpc>
              <a:spcBef>
                <a:spcPts val="0"/>
              </a:spcBef>
              <a:spcAft>
                <a:spcPts val="0"/>
              </a:spcAft>
              <a:buClr>
                <a:schemeClr val="dk1"/>
              </a:buClr>
              <a:buSzPts val="2000"/>
              <a:buFont typeface="Calibri"/>
              <a:buChar char="●"/>
            </a:pPr>
            <a:r>
              <a:rPr lang="en-IN" sz="2400" dirty="0">
                <a:solidFill>
                  <a:schemeClr val="dk1"/>
                </a:solidFill>
                <a:latin typeface="Calibri"/>
                <a:ea typeface="Calibri"/>
                <a:cs typeface="Calibri"/>
                <a:sym typeface="Calibri"/>
              </a:rPr>
              <a:t>Israel</a:t>
            </a:r>
          </a:p>
          <a:p>
            <a:pPr marL="457200" marR="0" lvl="0" indent="-355600" algn="l" rtl="0">
              <a:lnSpc>
                <a:spcPct val="100000"/>
              </a:lnSpc>
              <a:spcBef>
                <a:spcPts val="0"/>
              </a:spcBef>
              <a:spcAft>
                <a:spcPts val="0"/>
              </a:spcAft>
              <a:buClr>
                <a:schemeClr val="dk1"/>
              </a:buClr>
              <a:buSzPts val="2000"/>
              <a:buFont typeface="Calibri"/>
              <a:buChar char="●"/>
            </a:pPr>
            <a:r>
              <a:rPr lang="en-IN" sz="2400" b="0" i="0" u="none" strike="noStrike" cap="none" dirty="0">
                <a:solidFill>
                  <a:schemeClr val="dk1"/>
                </a:solidFill>
                <a:latin typeface="Calibri"/>
                <a:ea typeface="Calibri"/>
                <a:cs typeface="Calibri"/>
                <a:sym typeface="Calibri"/>
              </a:rPr>
              <a:t>Switzerland</a:t>
            </a:r>
            <a:endParaRPr sz="2400" b="0" i="0" u="none" strike="noStrike" cap="none" dirty="0">
              <a:solidFill>
                <a:schemeClr val="dk1"/>
              </a:solidFill>
              <a:latin typeface="Calibri"/>
              <a:ea typeface="Calibri"/>
              <a:cs typeface="Calibri"/>
              <a:sym typeface="Calibri"/>
            </a:endParaRPr>
          </a:p>
        </p:txBody>
      </p:sp>
      <p:pic>
        <p:nvPicPr>
          <p:cNvPr id="157" name="Google Shape;157;p7"/>
          <p:cNvPicPr preferRelativeResize="0"/>
          <p:nvPr/>
        </p:nvPicPr>
        <p:blipFill rotWithShape="1">
          <a:blip r:embed="rId5">
            <a:alphaModFix/>
          </a:blip>
          <a:srcRect/>
          <a:stretch/>
        </p:blipFill>
        <p:spPr>
          <a:xfrm rot="10800000">
            <a:off x="-20650" y="304800"/>
            <a:ext cx="4715300" cy="803275"/>
          </a:xfrm>
          <a:prstGeom prst="rect">
            <a:avLst/>
          </a:prstGeom>
          <a:noFill/>
          <a:ln>
            <a:noFill/>
          </a:ln>
        </p:spPr>
      </p:pic>
      <p:sp>
        <p:nvSpPr>
          <p:cNvPr id="158" name="Google Shape;158;p7"/>
          <p:cNvSpPr txBox="1"/>
          <p:nvPr/>
        </p:nvSpPr>
        <p:spPr>
          <a:xfrm>
            <a:off x="502920" y="514350"/>
            <a:ext cx="4403400" cy="462000"/>
          </a:xfrm>
          <a:prstGeom prst="rect">
            <a:avLst/>
          </a:prstGeom>
          <a:noFill/>
          <a:ln>
            <a:noFill/>
          </a:ln>
        </p:spPr>
        <p:txBody>
          <a:bodyPr spcFirstLastPara="1" wrap="square" lIns="91425" tIns="45700" rIns="91425" bIns="45700" anchor="t" anchorCtr="0">
            <a:noAutofit/>
          </a:bodyPr>
          <a:lstStyle/>
          <a:p>
            <a:pPr marL="0" marR="0" lvl="0" indent="0" algn="just" rtl="0">
              <a:lnSpc>
                <a:spcPct val="75000"/>
              </a:lnSpc>
              <a:spcBef>
                <a:spcPts val="0"/>
              </a:spcBef>
              <a:spcAft>
                <a:spcPts val="0"/>
              </a:spcAft>
              <a:buClr>
                <a:schemeClr val="dk1"/>
              </a:buClr>
              <a:buSzPts val="1100"/>
              <a:buFont typeface="Arial"/>
              <a:buNone/>
            </a:pPr>
            <a:r>
              <a:rPr lang="en-IN" sz="2200" b="1" i="0" u="none" strike="noStrike" cap="none" dirty="0">
                <a:solidFill>
                  <a:schemeClr val="lt1"/>
                </a:solidFill>
                <a:latin typeface="Calibri"/>
                <a:ea typeface="Calibri"/>
                <a:cs typeface="Calibri"/>
                <a:sym typeface="Calibri"/>
              </a:rPr>
              <a:t>CLIENT COUNTRY SERVED</a:t>
            </a:r>
            <a:endParaRPr sz="2200" b="1"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5866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8"/>
          <p:cNvPicPr preferRelativeResize="0"/>
          <p:nvPr/>
        </p:nvPicPr>
        <p:blipFill rotWithShape="1">
          <a:blip r:embed="rId3">
            <a:alphaModFix/>
          </a:blip>
          <a:srcRect/>
          <a:stretch/>
        </p:blipFill>
        <p:spPr>
          <a:xfrm rot="4500000">
            <a:off x="-1926430" y="-2485231"/>
            <a:ext cx="4498974" cy="6443661"/>
          </a:xfrm>
          <a:prstGeom prst="rect">
            <a:avLst/>
          </a:prstGeom>
          <a:noFill/>
          <a:ln>
            <a:noFill/>
          </a:ln>
        </p:spPr>
      </p:pic>
      <p:pic>
        <p:nvPicPr>
          <p:cNvPr id="164" name="Google Shape;164;p8"/>
          <p:cNvPicPr preferRelativeResize="0"/>
          <p:nvPr/>
        </p:nvPicPr>
        <p:blipFill rotWithShape="1">
          <a:blip r:embed="rId3">
            <a:alphaModFix/>
          </a:blip>
          <a:srcRect/>
          <a:stretch/>
        </p:blipFill>
        <p:spPr>
          <a:xfrm rot="-6900001">
            <a:off x="6259512" y="2587625"/>
            <a:ext cx="4498975" cy="6445250"/>
          </a:xfrm>
          <a:prstGeom prst="rect">
            <a:avLst/>
          </a:prstGeom>
          <a:noFill/>
          <a:ln>
            <a:noFill/>
          </a:ln>
        </p:spPr>
      </p:pic>
      <p:pic>
        <p:nvPicPr>
          <p:cNvPr id="165" name="Google Shape;165;p8"/>
          <p:cNvPicPr preferRelativeResize="0"/>
          <p:nvPr/>
        </p:nvPicPr>
        <p:blipFill rotWithShape="1">
          <a:blip r:embed="rId4">
            <a:alphaModFix/>
          </a:blip>
          <a:srcRect/>
          <a:stretch/>
        </p:blipFill>
        <p:spPr>
          <a:xfrm>
            <a:off x="8050212" y="6107112"/>
            <a:ext cx="917575" cy="650874"/>
          </a:xfrm>
          <a:prstGeom prst="rect">
            <a:avLst/>
          </a:prstGeom>
          <a:noFill/>
          <a:ln>
            <a:noFill/>
          </a:ln>
        </p:spPr>
      </p:pic>
      <p:sp>
        <p:nvSpPr>
          <p:cNvPr id="166" name="Google Shape;166;p8"/>
          <p:cNvSpPr txBox="1"/>
          <p:nvPr/>
        </p:nvSpPr>
        <p:spPr>
          <a:xfrm>
            <a:off x="69850" y="6229350"/>
            <a:ext cx="3352800" cy="528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www.mindspaceoutsourcing.com</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7F7F7F"/>
              </a:buClr>
              <a:buSzPts val="1000"/>
              <a:buFont typeface="Roboto"/>
              <a:buNone/>
            </a:pPr>
            <a:r>
              <a:rPr lang="en-US" sz="1000" b="0" i="0" u="none" strike="noStrike" cap="none" dirty="0">
                <a:solidFill>
                  <a:srgbClr val="7F7F7F"/>
                </a:solidFill>
                <a:latin typeface="Roboto"/>
                <a:ea typeface="Roboto"/>
                <a:cs typeface="Roboto"/>
                <a:sym typeface="Roboto"/>
              </a:rPr>
              <a:t>© Copyright </a:t>
            </a:r>
            <a:r>
              <a:rPr lang="en-US" sz="1000" b="0" i="0" u="none" strike="noStrike" cap="none" dirty="0" smtClean="0">
                <a:solidFill>
                  <a:srgbClr val="7F7F7F"/>
                </a:solidFill>
                <a:latin typeface="Roboto"/>
                <a:ea typeface="Roboto"/>
                <a:cs typeface="Roboto"/>
                <a:sym typeface="Roboto"/>
              </a:rPr>
              <a:t>2021 </a:t>
            </a:r>
            <a:r>
              <a:rPr lang="en-US" sz="1000" b="0" i="0" u="none" strike="noStrike" cap="none" dirty="0" err="1">
                <a:solidFill>
                  <a:srgbClr val="7F7F7F"/>
                </a:solidFill>
                <a:latin typeface="Roboto"/>
                <a:ea typeface="Roboto"/>
                <a:cs typeface="Roboto"/>
                <a:sym typeface="Roboto"/>
              </a:rPr>
              <a:t>Mindspace</a:t>
            </a:r>
            <a:r>
              <a:rPr lang="en-US" sz="1000" b="0" i="0" u="none" strike="noStrike" cap="none" dirty="0">
                <a:solidFill>
                  <a:srgbClr val="7F7F7F"/>
                </a:solidFill>
                <a:latin typeface="Roboto"/>
                <a:ea typeface="Roboto"/>
                <a:cs typeface="Roboto"/>
                <a:sym typeface="Roboto"/>
              </a:rPr>
              <a:t> All rights reserved</a:t>
            </a:r>
            <a:endParaRPr sz="1400" b="0" i="0" u="none" strike="noStrike" cap="none" dirty="0">
              <a:solidFill>
                <a:srgbClr val="000000"/>
              </a:solidFill>
              <a:latin typeface="Arial"/>
              <a:ea typeface="Arial"/>
              <a:cs typeface="Arial"/>
              <a:sym typeface="Arial"/>
            </a:endParaRPr>
          </a:p>
        </p:txBody>
      </p:sp>
      <p:pic>
        <p:nvPicPr>
          <p:cNvPr id="167" name="Google Shape;167;p8"/>
          <p:cNvPicPr preferRelativeResize="0"/>
          <p:nvPr/>
        </p:nvPicPr>
        <p:blipFill rotWithShape="1">
          <a:blip r:embed="rId5">
            <a:alphaModFix/>
          </a:blip>
          <a:srcRect/>
          <a:stretch/>
        </p:blipFill>
        <p:spPr>
          <a:xfrm rot="10800000">
            <a:off x="-20651" y="304800"/>
            <a:ext cx="4381776" cy="803275"/>
          </a:xfrm>
          <a:prstGeom prst="rect">
            <a:avLst/>
          </a:prstGeom>
          <a:noFill/>
          <a:ln>
            <a:noFill/>
          </a:ln>
        </p:spPr>
      </p:pic>
      <p:pic>
        <p:nvPicPr>
          <p:cNvPr id="168" name="Google Shape;168;p8"/>
          <p:cNvPicPr preferRelativeResize="0"/>
          <p:nvPr/>
        </p:nvPicPr>
        <p:blipFill rotWithShape="1">
          <a:blip r:embed="rId6">
            <a:alphaModFix/>
          </a:blip>
          <a:srcRect/>
          <a:stretch/>
        </p:blipFill>
        <p:spPr>
          <a:xfrm>
            <a:off x="326600" y="1521876"/>
            <a:ext cx="3045327" cy="1036774"/>
          </a:xfrm>
          <a:prstGeom prst="rect">
            <a:avLst/>
          </a:prstGeom>
          <a:noFill/>
          <a:ln>
            <a:noFill/>
          </a:ln>
        </p:spPr>
      </p:pic>
      <p:sp>
        <p:nvSpPr>
          <p:cNvPr id="169" name="Google Shape;169;p8"/>
          <p:cNvSpPr txBox="1"/>
          <p:nvPr/>
        </p:nvSpPr>
        <p:spPr>
          <a:xfrm>
            <a:off x="266150" y="552520"/>
            <a:ext cx="3587400" cy="462000"/>
          </a:xfrm>
          <a:prstGeom prst="rect">
            <a:avLst/>
          </a:prstGeom>
          <a:noFill/>
          <a:ln>
            <a:noFill/>
          </a:ln>
        </p:spPr>
        <p:txBody>
          <a:bodyPr spcFirstLastPara="1" wrap="square" lIns="91425" tIns="45700" rIns="91425" bIns="45700" anchor="t" anchorCtr="0">
            <a:noAutofit/>
          </a:bodyPr>
          <a:lstStyle/>
          <a:p>
            <a:pPr marL="0" marR="0" lvl="0" indent="0" algn="ctr" rtl="0">
              <a:lnSpc>
                <a:spcPct val="75000"/>
              </a:lnSpc>
              <a:spcBef>
                <a:spcPts val="0"/>
              </a:spcBef>
              <a:spcAft>
                <a:spcPts val="0"/>
              </a:spcAft>
              <a:buClr>
                <a:schemeClr val="dk1"/>
              </a:buClr>
              <a:buSzPts val="1100"/>
              <a:buFont typeface="Arial"/>
              <a:buNone/>
            </a:pPr>
            <a:r>
              <a:rPr lang="en-US" sz="2500" b="1">
                <a:solidFill>
                  <a:schemeClr val="lt1"/>
                </a:solidFill>
                <a:latin typeface="Calibri"/>
                <a:ea typeface="Calibri"/>
                <a:cs typeface="Calibri"/>
                <a:sym typeface="Calibri"/>
              </a:rPr>
              <a:t>INTERNATIONAL </a:t>
            </a:r>
            <a:r>
              <a:rPr lang="en-US" sz="2500" b="1" i="0" u="none" strike="noStrike" cap="none">
                <a:solidFill>
                  <a:schemeClr val="lt1"/>
                </a:solidFill>
                <a:latin typeface="Calibri"/>
                <a:ea typeface="Calibri"/>
                <a:cs typeface="Calibri"/>
                <a:sym typeface="Calibri"/>
              </a:rPr>
              <a:t>CLIENTS</a:t>
            </a:r>
            <a:endParaRPr sz="2500" b="1" i="0" u="none" strike="noStrike" cap="none">
              <a:solidFill>
                <a:schemeClr val="lt1"/>
              </a:solidFill>
              <a:latin typeface="Calibri"/>
              <a:ea typeface="Calibri"/>
              <a:cs typeface="Calibri"/>
              <a:sym typeface="Calibri"/>
            </a:endParaRPr>
          </a:p>
        </p:txBody>
      </p:sp>
      <p:pic>
        <p:nvPicPr>
          <p:cNvPr id="170" name="Google Shape;170;p8"/>
          <p:cNvPicPr preferRelativeResize="0"/>
          <p:nvPr/>
        </p:nvPicPr>
        <p:blipFill rotWithShape="1">
          <a:blip r:embed="rId7">
            <a:alphaModFix/>
          </a:blip>
          <a:srcRect/>
          <a:stretch/>
        </p:blipFill>
        <p:spPr>
          <a:xfrm>
            <a:off x="3587725" y="1521875"/>
            <a:ext cx="2082000" cy="1036773"/>
          </a:xfrm>
          <a:prstGeom prst="rect">
            <a:avLst/>
          </a:prstGeom>
          <a:noFill/>
          <a:ln>
            <a:noFill/>
          </a:ln>
        </p:spPr>
      </p:pic>
      <p:pic>
        <p:nvPicPr>
          <p:cNvPr id="171" name="Google Shape;171;p8"/>
          <p:cNvPicPr preferRelativeResize="0"/>
          <p:nvPr/>
        </p:nvPicPr>
        <p:blipFill rotWithShape="1">
          <a:blip r:embed="rId8">
            <a:alphaModFix/>
          </a:blip>
          <a:srcRect/>
          <a:stretch/>
        </p:blipFill>
        <p:spPr>
          <a:xfrm>
            <a:off x="445125" y="3173150"/>
            <a:ext cx="2244900" cy="2244900"/>
          </a:xfrm>
          <a:prstGeom prst="rect">
            <a:avLst/>
          </a:prstGeom>
          <a:noFill/>
          <a:ln>
            <a:noFill/>
          </a:ln>
        </p:spPr>
      </p:pic>
      <p:pic>
        <p:nvPicPr>
          <p:cNvPr id="172" name="Google Shape;172;p8"/>
          <p:cNvPicPr preferRelativeResize="0"/>
          <p:nvPr/>
        </p:nvPicPr>
        <p:blipFill rotWithShape="1">
          <a:blip r:embed="rId9">
            <a:alphaModFix/>
          </a:blip>
          <a:srcRect/>
          <a:stretch/>
        </p:blipFill>
        <p:spPr>
          <a:xfrm>
            <a:off x="3887688" y="3173151"/>
            <a:ext cx="3890873" cy="1324638"/>
          </a:xfrm>
          <a:prstGeom prst="rect">
            <a:avLst/>
          </a:prstGeom>
          <a:noFill/>
          <a:ln>
            <a:noFill/>
          </a:ln>
        </p:spPr>
      </p:pic>
      <p:pic>
        <p:nvPicPr>
          <p:cNvPr id="173" name="Google Shape;173;p8"/>
          <p:cNvPicPr preferRelativeResize="0"/>
          <p:nvPr/>
        </p:nvPicPr>
        <p:blipFill rotWithShape="1">
          <a:blip r:embed="rId10">
            <a:alphaModFix/>
          </a:blip>
          <a:srcRect/>
          <a:stretch/>
        </p:blipFill>
        <p:spPr>
          <a:xfrm>
            <a:off x="5922825" y="1564700"/>
            <a:ext cx="2373550" cy="951100"/>
          </a:xfrm>
          <a:prstGeom prst="rect">
            <a:avLst/>
          </a:prstGeom>
          <a:noFill/>
          <a:ln>
            <a:noFill/>
          </a:ln>
        </p:spPr>
      </p:pic>
      <p:pic>
        <p:nvPicPr>
          <p:cNvPr id="174" name="Google Shape;174;p8"/>
          <p:cNvPicPr preferRelativeResize="0"/>
          <p:nvPr/>
        </p:nvPicPr>
        <p:blipFill rotWithShape="1">
          <a:blip r:embed="rId11">
            <a:alphaModFix/>
          </a:blip>
          <a:srcRect/>
          <a:stretch/>
        </p:blipFill>
        <p:spPr>
          <a:xfrm>
            <a:off x="3369888" y="4614783"/>
            <a:ext cx="4926487" cy="8032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802</Words>
  <Application>Microsoft Office PowerPoint</Application>
  <PresentationFormat>On-screen Show (4:3)</PresentationFormat>
  <Paragraphs>160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Carlito</vt:lpstr>
      <vt:lpstr>Calibri</vt:lpstr>
      <vt:lpstr>Trebuchet MS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saurabh bhardwaj</dc:creator>
  <cp:lastModifiedBy>Saurabh Bhardwaj (Digital Marketing)</cp:lastModifiedBy>
  <cp:revision>9</cp:revision>
  <dcterms:modified xsi:type="dcterms:W3CDTF">2021-11-08T11:20:15Z</dcterms:modified>
</cp:coreProperties>
</file>